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75" r:id="rId15"/>
    <p:sldId id="269" r:id="rId16"/>
    <p:sldId id="270" r:id="rId17"/>
    <p:sldId id="271" r:id="rId18"/>
    <p:sldId id="272" r:id="rId19"/>
    <p:sldId id="273" r:id="rId20"/>
  </p:sldIdLst>
  <p:sldSz cx="18288000" cy="10287000"/>
  <p:notesSz cx="6858000" cy="9144000"/>
  <p:embeddedFontLst>
    <p:embeddedFont>
      <p:font typeface="Allrounder Monument" panose="020B0604020202020204" charset="0"/>
      <p:regular r:id="rId21"/>
    </p:embeddedFont>
    <p:embeddedFont>
      <p:font typeface="Allrounder Monument Medium" panose="020B0604020202020204" charset="0"/>
      <p:regular r:id="rId22"/>
    </p:embeddedFont>
    <p:embeddedFont>
      <p:font typeface="Calibri" panose="020F0502020204030204" pitchFamily="34" charset="0"/>
      <p:regular r:id="rId23"/>
      <p:bold r:id="rId24"/>
      <p:italic r:id="rId25"/>
      <p:boldItalic r:id="rId26"/>
    </p:embeddedFont>
    <p:embeddedFont>
      <p:font typeface="Public Sans" panose="020B0604020202020204" charset="0"/>
      <p:regular r:id="rId27"/>
    </p:embeddedFont>
    <p:embeddedFont>
      <p:font typeface="Public Sans Ultra-Bold" panose="020B0604020202020204" charset="0"/>
      <p:regular r:id="rId2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82" d="100"/>
          <a:sy n="82" d="100"/>
        </p:scale>
        <p:origin x="114"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font" Target="fonts/font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8/6/2026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666" b="-666"/>
            </a:stretch>
          </a:blipFill>
        </p:spPr>
      </p:sp>
      <p:sp>
        <p:nvSpPr>
          <p:cNvPr id="3" name="TextBox 3"/>
          <p:cNvSpPr txBox="1"/>
          <p:nvPr/>
        </p:nvSpPr>
        <p:spPr>
          <a:xfrm>
            <a:off x="4139645" y="3508269"/>
            <a:ext cx="10008710" cy="4251796"/>
          </a:xfrm>
          <a:prstGeom prst="rect">
            <a:avLst/>
          </a:prstGeom>
        </p:spPr>
        <p:txBody>
          <a:bodyPr lIns="0" tIns="0" rIns="0" bIns="0" rtlCol="0" anchor="t">
            <a:spAutoFit/>
          </a:bodyPr>
          <a:lstStyle/>
          <a:p>
            <a:pPr marL="0" lvl="0" indent="0" algn="ctr">
              <a:lnSpc>
                <a:spcPts val="17097"/>
              </a:lnSpc>
              <a:spcBef>
                <a:spcPct val="0"/>
              </a:spcBef>
            </a:pPr>
            <a:r>
              <a:rPr lang="en-US" sz="12212" spc="-1221" dirty="0">
                <a:solidFill>
                  <a:srgbClr val="4D4E4C"/>
                </a:solidFill>
                <a:latin typeface="Allrounder Monument"/>
                <a:ea typeface="Allrounder Monument"/>
                <a:cs typeface="Allrounder Monument"/>
                <a:sym typeface="Allrounder Monument"/>
              </a:rPr>
              <a:t>Can not Fake</a:t>
            </a:r>
          </a:p>
        </p:txBody>
      </p:sp>
      <p:sp>
        <p:nvSpPr>
          <p:cNvPr id="4" name="TextBox 4"/>
          <p:cNvSpPr txBox="1"/>
          <p:nvPr/>
        </p:nvSpPr>
        <p:spPr>
          <a:xfrm>
            <a:off x="4139645" y="2255765"/>
            <a:ext cx="10008710" cy="2524281"/>
          </a:xfrm>
          <a:prstGeom prst="rect">
            <a:avLst/>
          </a:prstGeom>
        </p:spPr>
        <p:txBody>
          <a:bodyPr lIns="0" tIns="0" rIns="0" bIns="0" rtlCol="0" anchor="t">
            <a:spAutoFit/>
          </a:bodyPr>
          <a:lstStyle/>
          <a:p>
            <a:pPr marL="0" lvl="0" indent="0" algn="ctr">
              <a:lnSpc>
                <a:spcPts val="6711"/>
              </a:lnSpc>
              <a:spcBef>
                <a:spcPct val="0"/>
              </a:spcBef>
            </a:pPr>
            <a:r>
              <a:rPr lang="en-US" sz="4794" b="1" spc="-479" dirty="0">
                <a:solidFill>
                  <a:srgbClr val="4D4E4C"/>
                </a:solidFill>
                <a:latin typeface="Allrounder Monument Medium"/>
                <a:ea typeface="Allrounder Monument Medium"/>
                <a:cs typeface="Allrounder Monument Medium"/>
                <a:sym typeface="Allrounder Monument Medium"/>
              </a:rPr>
              <a:t>THE RIGHTEOUSNESS</a:t>
            </a:r>
          </a:p>
          <a:p>
            <a:pPr marL="0" lvl="0" indent="0" algn="ctr">
              <a:lnSpc>
                <a:spcPts val="6711"/>
              </a:lnSpc>
              <a:spcBef>
                <a:spcPct val="0"/>
              </a:spcBef>
            </a:pPr>
            <a:r>
              <a:rPr lang="en-US" sz="4794" b="1" spc="-479" dirty="0">
                <a:solidFill>
                  <a:srgbClr val="4D4E4C"/>
                </a:solidFill>
                <a:latin typeface="Allrounder Monument Medium"/>
                <a:ea typeface="Allrounder Monument Medium"/>
                <a:cs typeface="Allrounder Monument Medium"/>
                <a:sym typeface="Allrounder Monument Medium"/>
              </a:rPr>
              <a:t>WE</a:t>
            </a:r>
          </a:p>
          <a:p>
            <a:pPr marL="0" lvl="0" indent="0" algn="ctr">
              <a:lnSpc>
                <a:spcPts val="6711"/>
              </a:lnSpc>
              <a:spcBef>
                <a:spcPct val="0"/>
              </a:spcBef>
            </a:pPr>
            <a:endParaRPr lang="en-US" sz="4794" b="1" spc="-479" dirty="0">
              <a:solidFill>
                <a:srgbClr val="4D4E4C"/>
              </a:solidFill>
              <a:latin typeface="Allrounder Monument Medium"/>
              <a:ea typeface="Allrounder Monument Medium"/>
              <a:cs typeface="Allrounder Monument Medium"/>
              <a:sym typeface="Allrounder Monument Medium"/>
            </a:endParaRPr>
          </a:p>
        </p:txBody>
      </p:sp>
      <p:sp>
        <p:nvSpPr>
          <p:cNvPr id="5" name="Freeform 5"/>
          <p:cNvSpPr/>
          <p:nvPr/>
        </p:nvSpPr>
        <p:spPr>
          <a:xfrm rot="1699315" flipH="1">
            <a:off x="2035910" y="5819755"/>
            <a:ext cx="1271809" cy="1258084"/>
          </a:xfrm>
          <a:custGeom>
            <a:avLst/>
            <a:gdLst/>
            <a:ahLst/>
            <a:cxnLst/>
            <a:rect l="l" t="t" r="r" b="b"/>
            <a:pathLst>
              <a:path w="1271809" h="1258084">
                <a:moveTo>
                  <a:pt x="1271809" y="0"/>
                </a:moveTo>
                <a:lnTo>
                  <a:pt x="0" y="0"/>
                </a:lnTo>
                <a:lnTo>
                  <a:pt x="0" y="1258084"/>
                </a:lnTo>
                <a:lnTo>
                  <a:pt x="1271809" y="1258084"/>
                </a:lnTo>
                <a:lnTo>
                  <a:pt x="1271809" y="0"/>
                </a:lnTo>
                <a:close/>
              </a:path>
            </a:pathLst>
          </a:custGeom>
          <a:blipFill>
            <a:blip r:embed="rId3">
              <a:alphaModFix amt="90000"/>
            </a:blip>
            <a:stretch>
              <a:fillRect/>
            </a:stretch>
          </a:blipFill>
        </p:spPr>
      </p:sp>
      <p:sp>
        <p:nvSpPr>
          <p:cNvPr id="6" name="Freeform 6"/>
          <p:cNvSpPr/>
          <p:nvPr/>
        </p:nvSpPr>
        <p:spPr>
          <a:xfrm rot="1699315" flipH="1">
            <a:off x="15703624" y="4217586"/>
            <a:ext cx="1271809" cy="1258084"/>
          </a:xfrm>
          <a:custGeom>
            <a:avLst/>
            <a:gdLst/>
            <a:ahLst/>
            <a:cxnLst/>
            <a:rect l="l" t="t" r="r" b="b"/>
            <a:pathLst>
              <a:path w="1271809" h="1258084">
                <a:moveTo>
                  <a:pt x="1271809" y="0"/>
                </a:moveTo>
                <a:lnTo>
                  <a:pt x="0" y="0"/>
                </a:lnTo>
                <a:lnTo>
                  <a:pt x="0" y="1258085"/>
                </a:lnTo>
                <a:lnTo>
                  <a:pt x="1271809" y="1258085"/>
                </a:lnTo>
                <a:lnTo>
                  <a:pt x="1271809" y="0"/>
                </a:lnTo>
                <a:close/>
              </a:path>
            </a:pathLst>
          </a:custGeom>
          <a:blipFill>
            <a:blip r:embed="rId3">
              <a:alphaModFix amt="75000"/>
            </a:blip>
            <a:stretch>
              <a:fillRect/>
            </a:stretch>
          </a:blipFill>
        </p:spPr>
      </p:sp>
      <p:sp>
        <p:nvSpPr>
          <p:cNvPr id="7" name="TextBox 7"/>
          <p:cNvSpPr txBox="1"/>
          <p:nvPr/>
        </p:nvSpPr>
        <p:spPr>
          <a:xfrm>
            <a:off x="15300859" y="990600"/>
            <a:ext cx="1896888" cy="274565"/>
          </a:xfrm>
          <a:prstGeom prst="rect">
            <a:avLst/>
          </a:prstGeom>
        </p:spPr>
        <p:txBody>
          <a:bodyPr lIns="0" tIns="0" rIns="0" bIns="0" rtlCol="0" anchor="t">
            <a:spAutoFit/>
          </a:bodyPr>
          <a:lstStyle/>
          <a:p>
            <a:pPr marL="0" lvl="0" indent="0" algn="r">
              <a:lnSpc>
                <a:spcPts val="2191"/>
              </a:lnSpc>
              <a:spcBef>
                <a:spcPct val="0"/>
              </a:spcBef>
            </a:pPr>
            <a:r>
              <a:rPr lang="en-US" sz="1565" spc="125">
                <a:solidFill>
                  <a:srgbClr val="FFFFFF"/>
                </a:solidFill>
                <a:latin typeface="Public Sans"/>
                <a:ea typeface="Public Sans"/>
                <a:cs typeface="Public Sans"/>
                <a:sym typeface="Public Sans"/>
              </a:rPr>
              <a:t>2026</a:t>
            </a:r>
          </a:p>
        </p:txBody>
      </p:sp>
      <p:sp>
        <p:nvSpPr>
          <p:cNvPr id="8" name="TextBox 8"/>
          <p:cNvSpPr txBox="1"/>
          <p:nvPr/>
        </p:nvSpPr>
        <p:spPr>
          <a:xfrm>
            <a:off x="1028700" y="990600"/>
            <a:ext cx="3110945" cy="274565"/>
          </a:xfrm>
          <a:prstGeom prst="rect">
            <a:avLst/>
          </a:prstGeom>
        </p:spPr>
        <p:txBody>
          <a:bodyPr lIns="0" tIns="0" rIns="0" bIns="0" rtlCol="0" anchor="t">
            <a:spAutoFit/>
          </a:bodyPr>
          <a:lstStyle/>
          <a:p>
            <a:pPr marL="0" lvl="0" indent="0" algn="l">
              <a:lnSpc>
                <a:spcPts val="2191"/>
              </a:lnSpc>
              <a:spcBef>
                <a:spcPct val="0"/>
              </a:spcBef>
            </a:pPr>
            <a:r>
              <a:rPr lang="en-US" sz="1565" spc="125">
                <a:solidFill>
                  <a:srgbClr val="FFFFFF"/>
                </a:solidFill>
                <a:latin typeface="Public Sans"/>
                <a:ea typeface="Public Sans"/>
                <a:cs typeface="Public Sans"/>
                <a:sym typeface="Public Sans"/>
              </a:rPr>
              <a:t>NEW BARN CHURCH</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rgbClr val="A0BEBB">
                <a:alpha val="100000"/>
              </a:srgbClr>
            </a:gs>
            <a:gs pos="100000">
              <a:srgbClr val="E2E6E3">
                <a:alpha val="100000"/>
              </a:srgbClr>
            </a:gs>
          </a:gsLst>
          <a:lin ang="5400000"/>
        </a:gradFill>
        <a:effectLst/>
      </p:bgPr>
    </p:bg>
    <p:spTree>
      <p:nvGrpSpPr>
        <p:cNvPr id="1" name=""/>
        <p:cNvGrpSpPr/>
        <p:nvPr/>
      </p:nvGrpSpPr>
      <p:grpSpPr>
        <a:xfrm>
          <a:off x="0" y="0"/>
          <a:ext cx="0" cy="0"/>
          <a:chOff x="0" y="0"/>
          <a:chExt cx="0" cy="0"/>
        </a:xfrm>
      </p:grpSpPr>
      <p:sp>
        <p:nvSpPr>
          <p:cNvPr id="2" name="Freeform 2"/>
          <p:cNvSpPr/>
          <p:nvPr/>
        </p:nvSpPr>
        <p:spPr>
          <a:xfrm>
            <a:off x="0" y="0"/>
            <a:ext cx="18288000" cy="6034311"/>
          </a:xfrm>
          <a:custGeom>
            <a:avLst/>
            <a:gdLst/>
            <a:ahLst/>
            <a:cxnLst/>
            <a:rect l="l" t="t" r="r" b="b"/>
            <a:pathLst>
              <a:path w="18288000" h="6034311">
                <a:moveTo>
                  <a:pt x="0" y="0"/>
                </a:moveTo>
                <a:lnTo>
                  <a:pt x="18288000" y="0"/>
                </a:lnTo>
                <a:lnTo>
                  <a:pt x="18288000" y="6034311"/>
                </a:lnTo>
                <a:lnTo>
                  <a:pt x="0" y="6034311"/>
                </a:lnTo>
                <a:lnTo>
                  <a:pt x="0" y="0"/>
                </a:lnTo>
                <a:close/>
              </a:path>
            </a:pathLst>
          </a:custGeom>
          <a:blipFill>
            <a:blip r:embed="rId2"/>
            <a:stretch>
              <a:fillRect t="-37956" b="-63582"/>
            </a:stretch>
          </a:blipFill>
        </p:spPr>
      </p:sp>
      <p:sp>
        <p:nvSpPr>
          <p:cNvPr id="3" name="TextBox 3"/>
          <p:cNvSpPr txBox="1"/>
          <p:nvPr/>
        </p:nvSpPr>
        <p:spPr>
          <a:xfrm>
            <a:off x="1028700" y="1000125"/>
            <a:ext cx="3110945" cy="247904"/>
          </a:xfrm>
          <a:prstGeom prst="rect">
            <a:avLst/>
          </a:prstGeom>
        </p:spPr>
        <p:txBody>
          <a:bodyPr lIns="0" tIns="0" rIns="0" bIns="0" rtlCol="0" anchor="t">
            <a:spAutoFit/>
          </a:bodyPr>
          <a:lstStyle/>
          <a:p>
            <a:pPr marL="0" lvl="0" indent="0" algn="l">
              <a:lnSpc>
                <a:spcPts val="2085"/>
              </a:lnSpc>
              <a:spcBef>
                <a:spcPct val="0"/>
              </a:spcBef>
            </a:pPr>
            <a:r>
              <a:rPr lang="en-US" sz="1489" spc="119">
                <a:solidFill>
                  <a:srgbClr val="FFFFFF"/>
                </a:solidFill>
                <a:latin typeface="Public Sans"/>
                <a:ea typeface="Public Sans"/>
                <a:cs typeface="Public Sans"/>
                <a:sym typeface="Public Sans"/>
              </a:rPr>
              <a:t>NEW BARN CHURCH</a:t>
            </a:r>
          </a:p>
        </p:txBody>
      </p:sp>
      <p:sp>
        <p:nvSpPr>
          <p:cNvPr id="4" name="TextBox 4"/>
          <p:cNvSpPr txBox="1"/>
          <p:nvPr/>
        </p:nvSpPr>
        <p:spPr>
          <a:xfrm>
            <a:off x="15300859" y="1000125"/>
            <a:ext cx="1896888" cy="247904"/>
          </a:xfrm>
          <a:prstGeom prst="rect">
            <a:avLst/>
          </a:prstGeom>
        </p:spPr>
        <p:txBody>
          <a:bodyPr lIns="0" tIns="0" rIns="0" bIns="0" rtlCol="0" anchor="t">
            <a:spAutoFit/>
          </a:bodyPr>
          <a:lstStyle/>
          <a:p>
            <a:pPr marL="0" lvl="0" indent="0" algn="r">
              <a:lnSpc>
                <a:spcPts val="2085"/>
              </a:lnSpc>
              <a:spcBef>
                <a:spcPct val="0"/>
              </a:spcBef>
            </a:pPr>
            <a:r>
              <a:rPr lang="en-US" sz="1489" spc="119">
                <a:solidFill>
                  <a:srgbClr val="FFFFFF"/>
                </a:solidFill>
                <a:latin typeface="Public Sans"/>
                <a:ea typeface="Public Sans"/>
                <a:cs typeface="Public Sans"/>
                <a:sym typeface="Public Sans"/>
              </a:rPr>
              <a:t>2026</a:t>
            </a:r>
          </a:p>
        </p:txBody>
      </p:sp>
      <p:sp>
        <p:nvSpPr>
          <p:cNvPr id="5" name="TextBox 5"/>
          <p:cNvSpPr txBox="1"/>
          <p:nvPr/>
        </p:nvSpPr>
        <p:spPr>
          <a:xfrm>
            <a:off x="3543282" y="6684317"/>
            <a:ext cx="11201436" cy="2165440"/>
          </a:xfrm>
          <a:prstGeom prst="rect">
            <a:avLst/>
          </a:prstGeom>
        </p:spPr>
        <p:txBody>
          <a:bodyPr lIns="0" tIns="0" rIns="0" bIns="0" rtlCol="0" anchor="t">
            <a:spAutoFit/>
          </a:bodyPr>
          <a:lstStyle/>
          <a:p>
            <a:pPr marL="0" lvl="0" indent="0" algn="ctr">
              <a:lnSpc>
                <a:spcPts val="8378"/>
              </a:lnSpc>
              <a:spcBef>
                <a:spcPct val="0"/>
              </a:spcBef>
            </a:pPr>
            <a:r>
              <a:rPr lang="en-US" sz="8378" spc="-1172">
                <a:solidFill>
                  <a:srgbClr val="4D4E4C"/>
                </a:solidFill>
                <a:latin typeface="Allrounder Monument"/>
                <a:ea typeface="Allrounder Monument"/>
                <a:cs typeface="Allrounder Monument"/>
                <a:sym typeface="Allrounder Monument"/>
              </a:rPr>
              <a:t>2) ARE WE FOLLOWING JESUS FAITHFULLY?</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rgbClr val="A0BEBB">
                <a:alpha val="100000"/>
              </a:srgbClr>
            </a:gs>
            <a:gs pos="100000">
              <a:srgbClr val="E2E6E3">
                <a:alpha val="100000"/>
              </a:srgbClr>
            </a:gs>
          </a:gsLst>
          <a:lin ang="5400000"/>
        </a:gradFill>
        <a:effectLst/>
      </p:bgPr>
    </p:bg>
    <p:spTree>
      <p:nvGrpSpPr>
        <p:cNvPr id="1" name=""/>
        <p:cNvGrpSpPr/>
        <p:nvPr/>
      </p:nvGrpSpPr>
      <p:grpSpPr>
        <a:xfrm>
          <a:off x="0" y="0"/>
          <a:ext cx="0" cy="0"/>
          <a:chOff x="0" y="0"/>
          <a:chExt cx="0" cy="0"/>
        </a:xfrm>
      </p:grpSpPr>
      <p:sp>
        <p:nvSpPr>
          <p:cNvPr id="2" name="Freeform 2"/>
          <p:cNvSpPr/>
          <p:nvPr/>
        </p:nvSpPr>
        <p:spPr>
          <a:xfrm>
            <a:off x="4891154" y="5950807"/>
            <a:ext cx="8505692" cy="4431443"/>
          </a:xfrm>
          <a:custGeom>
            <a:avLst/>
            <a:gdLst/>
            <a:ahLst/>
            <a:cxnLst/>
            <a:rect l="l" t="t" r="r" b="b"/>
            <a:pathLst>
              <a:path w="8505692" h="4431443">
                <a:moveTo>
                  <a:pt x="0" y="0"/>
                </a:moveTo>
                <a:lnTo>
                  <a:pt x="8505692" y="0"/>
                </a:lnTo>
                <a:lnTo>
                  <a:pt x="8505692" y="4431443"/>
                </a:lnTo>
                <a:lnTo>
                  <a:pt x="0" y="4431443"/>
                </a:lnTo>
                <a:lnTo>
                  <a:pt x="0" y="0"/>
                </a:lnTo>
                <a:close/>
              </a:path>
            </a:pathLst>
          </a:custGeom>
          <a:blipFill>
            <a:blip r:embed="rId2"/>
            <a:stretch>
              <a:fillRect b="-158940"/>
            </a:stretch>
          </a:blipFill>
        </p:spPr>
      </p:sp>
      <p:sp>
        <p:nvSpPr>
          <p:cNvPr id="3" name="Freeform 3"/>
          <p:cNvSpPr/>
          <p:nvPr/>
        </p:nvSpPr>
        <p:spPr>
          <a:xfrm>
            <a:off x="6443464" y="6370672"/>
            <a:ext cx="5401073" cy="3591713"/>
          </a:xfrm>
          <a:custGeom>
            <a:avLst/>
            <a:gdLst/>
            <a:ahLst/>
            <a:cxnLst/>
            <a:rect l="l" t="t" r="r" b="b"/>
            <a:pathLst>
              <a:path w="5401073" h="3591713">
                <a:moveTo>
                  <a:pt x="0" y="0"/>
                </a:moveTo>
                <a:lnTo>
                  <a:pt x="5401072" y="0"/>
                </a:lnTo>
                <a:lnTo>
                  <a:pt x="5401072" y="3591713"/>
                </a:lnTo>
                <a:lnTo>
                  <a:pt x="0" y="3591713"/>
                </a:lnTo>
                <a:lnTo>
                  <a:pt x="0" y="0"/>
                </a:lnTo>
                <a:close/>
              </a:path>
            </a:pathLst>
          </a:custGeom>
          <a:blipFill>
            <a:blip r:embed="rId3"/>
            <a:stretch>
              <a:fillRect/>
            </a:stretch>
          </a:blipFill>
        </p:spPr>
      </p:sp>
      <p:sp>
        <p:nvSpPr>
          <p:cNvPr id="4" name="TextBox 4"/>
          <p:cNvSpPr txBox="1"/>
          <p:nvPr/>
        </p:nvSpPr>
        <p:spPr>
          <a:xfrm>
            <a:off x="5271665" y="2400521"/>
            <a:ext cx="7744670" cy="2176346"/>
          </a:xfrm>
          <a:prstGeom prst="rect">
            <a:avLst/>
          </a:prstGeom>
        </p:spPr>
        <p:txBody>
          <a:bodyPr lIns="0" tIns="0" rIns="0" bIns="0" rtlCol="0" anchor="t">
            <a:spAutoFit/>
          </a:bodyPr>
          <a:lstStyle/>
          <a:p>
            <a:pPr marL="0" lvl="0" indent="0" algn="ctr">
              <a:lnSpc>
                <a:spcPts val="8432"/>
              </a:lnSpc>
              <a:spcBef>
                <a:spcPct val="0"/>
              </a:spcBef>
            </a:pPr>
            <a:r>
              <a:rPr lang="en-US" sz="8432" spc="-1180" dirty="0">
                <a:solidFill>
                  <a:srgbClr val="4D4E4C"/>
                </a:solidFill>
                <a:latin typeface="Allrounder Monument"/>
                <a:ea typeface="Allrounder Monument"/>
                <a:cs typeface="Allrounder Monument"/>
                <a:sym typeface="Allrounder Monument"/>
              </a:rPr>
              <a:t>WHY  PRACTICE AT   ALL?</a:t>
            </a:r>
          </a:p>
        </p:txBody>
      </p:sp>
      <p:sp>
        <p:nvSpPr>
          <p:cNvPr id="5" name="TextBox 5"/>
          <p:cNvSpPr txBox="1"/>
          <p:nvPr/>
        </p:nvSpPr>
        <p:spPr>
          <a:xfrm>
            <a:off x="15300859" y="1000125"/>
            <a:ext cx="1896888" cy="207645"/>
          </a:xfrm>
          <a:prstGeom prst="rect">
            <a:avLst/>
          </a:prstGeom>
        </p:spPr>
        <p:txBody>
          <a:bodyPr lIns="0" tIns="0" rIns="0" bIns="0" rtlCol="0" anchor="t">
            <a:spAutoFit/>
          </a:bodyPr>
          <a:lstStyle/>
          <a:p>
            <a:pPr marL="0" lvl="0" indent="0" algn="r">
              <a:lnSpc>
                <a:spcPts val="1679"/>
              </a:lnSpc>
              <a:spcBef>
                <a:spcPct val="0"/>
              </a:spcBef>
            </a:pPr>
            <a:r>
              <a:rPr lang="en-US" sz="1200" spc="96">
                <a:solidFill>
                  <a:srgbClr val="FFFFFF"/>
                </a:solidFill>
                <a:latin typeface="Public Sans"/>
                <a:ea typeface="Public Sans"/>
                <a:cs typeface="Public Sans"/>
                <a:sym typeface="Public Sans"/>
              </a:rPr>
              <a:t>2026</a:t>
            </a:r>
          </a:p>
        </p:txBody>
      </p:sp>
      <p:sp>
        <p:nvSpPr>
          <p:cNvPr id="6" name="TextBox 6"/>
          <p:cNvSpPr txBox="1"/>
          <p:nvPr/>
        </p:nvSpPr>
        <p:spPr>
          <a:xfrm>
            <a:off x="1028700" y="1000125"/>
            <a:ext cx="3110945" cy="207645"/>
          </a:xfrm>
          <a:prstGeom prst="rect">
            <a:avLst/>
          </a:prstGeom>
        </p:spPr>
        <p:txBody>
          <a:bodyPr lIns="0" tIns="0" rIns="0" bIns="0" rtlCol="0" anchor="t">
            <a:spAutoFit/>
          </a:bodyPr>
          <a:lstStyle/>
          <a:p>
            <a:pPr marL="0" lvl="0" indent="0" algn="l">
              <a:lnSpc>
                <a:spcPts val="1679"/>
              </a:lnSpc>
              <a:spcBef>
                <a:spcPct val="0"/>
              </a:spcBef>
            </a:pPr>
            <a:r>
              <a:rPr lang="en-US" sz="1200" spc="96">
                <a:solidFill>
                  <a:srgbClr val="FFFFFF"/>
                </a:solidFill>
                <a:latin typeface="Public Sans"/>
                <a:ea typeface="Public Sans"/>
                <a:cs typeface="Public Sans"/>
                <a:sym typeface="Public Sans"/>
              </a:rPr>
              <a:t>NEW BARN CHURCH</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0">
              <a:srgbClr val="A0BEBB">
                <a:alpha val="100000"/>
              </a:srgbClr>
            </a:gs>
            <a:gs pos="100000">
              <a:srgbClr val="E2E6E3">
                <a:alpha val="100000"/>
              </a:srgbClr>
            </a:gs>
          </a:gsLst>
          <a:lin ang="5400000"/>
        </a:gradFill>
        <a:effectLst/>
      </p:bgPr>
    </p:bg>
    <p:spTree>
      <p:nvGrpSpPr>
        <p:cNvPr id="1" name=""/>
        <p:cNvGrpSpPr/>
        <p:nvPr/>
      </p:nvGrpSpPr>
      <p:grpSpPr>
        <a:xfrm>
          <a:off x="0" y="0"/>
          <a:ext cx="0" cy="0"/>
          <a:chOff x="0" y="0"/>
          <a:chExt cx="0" cy="0"/>
        </a:xfrm>
      </p:grpSpPr>
      <p:sp>
        <p:nvSpPr>
          <p:cNvPr id="2" name="Freeform 2"/>
          <p:cNvSpPr/>
          <p:nvPr/>
        </p:nvSpPr>
        <p:spPr>
          <a:xfrm>
            <a:off x="4891154" y="5950807"/>
            <a:ext cx="8505692" cy="4431443"/>
          </a:xfrm>
          <a:custGeom>
            <a:avLst/>
            <a:gdLst/>
            <a:ahLst/>
            <a:cxnLst/>
            <a:rect l="l" t="t" r="r" b="b"/>
            <a:pathLst>
              <a:path w="8505692" h="4431443">
                <a:moveTo>
                  <a:pt x="0" y="0"/>
                </a:moveTo>
                <a:lnTo>
                  <a:pt x="8505692" y="0"/>
                </a:lnTo>
                <a:lnTo>
                  <a:pt x="8505692" y="4431443"/>
                </a:lnTo>
                <a:lnTo>
                  <a:pt x="0" y="4431443"/>
                </a:lnTo>
                <a:lnTo>
                  <a:pt x="0" y="0"/>
                </a:lnTo>
                <a:close/>
              </a:path>
            </a:pathLst>
          </a:custGeom>
          <a:blipFill>
            <a:blip r:embed="rId2"/>
            <a:stretch>
              <a:fillRect b="-158940"/>
            </a:stretch>
          </a:blipFill>
        </p:spPr>
      </p:sp>
      <p:sp>
        <p:nvSpPr>
          <p:cNvPr id="3" name="TextBox 3"/>
          <p:cNvSpPr txBox="1"/>
          <p:nvPr/>
        </p:nvSpPr>
        <p:spPr>
          <a:xfrm>
            <a:off x="5271665" y="2400521"/>
            <a:ext cx="7744670" cy="2176346"/>
          </a:xfrm>
          <a:prstGeom prst="rect">
            <a:avLst/>
          </a:prstGeom>
        </p:spPr>
        <p:txBody>
          <a:bodyPr lIns="0" tIns="0" rIns="0" bIns="0" rtlCol="0" anchor="t">
            <a:spAutoFit/>
          </a:bodyPr>
          <a:lstStyle/>
          <a:p>
            <a:pPr marL="0" lvl="0" indent="0" algn="ctr">
              <a:lnSpc>
                <a:spcPts val="8432"/>
              </a:lnSpc>
              <a:spcBef>
                <a:spcPct val="0"/>
              </a:spcBef>
            </a:pPr>
            <a:endParaRPr lang="en-US" sz="8432" u="none" strike="noStrike" spc="-1180" dirty="0">
              <a:solidFill>
                <a:srgbClr val="4D4E4C"/>
              </a:solidFill>
              <a:latin typeface="Allrounder Monument"/>
              <a:ea typeface="Allrounder Monument"/>
              <a:cs typeface="Allrounder Monument"/>
              <a:sym typeface="Allrounder Monument"/>
            </a:endParaRPr>
          </a:p>
          <a:p>
            <a:pPr marL="0" lvl="0" indent="0" algn="ctr">
              <a:lnSpc>
                <a:spcPts val="8432"/>
              </a:lnSpc>
              <a:spcBef>
                <a:spcPct val="0"/>
              </a:spcBef>
            </a:pPr>
            <a:r>
              <a:rPr lang="en-US" sz="8432" u="none" strike="noStrike" spc="-1180" dirty="0">
                <a:solidFill>
                  <a:srgbClr val="4D4E4C"/>
                </a:solidFill>
                <a:latin typeface="Allrounder Monument"/>
                <a:ea typeface="Allrounder Monument"/>
                <a:cs typeface="Allrounder Monument"/>
                <a:sym typeface="Allrounder Monument"/>
              </a:rPr>
              <a:t>MATTHEW 23:1-4</a:t>
            </a:r>
          </a:p>
        </p:txBody>
      </p:sp>
      <p:sp>
        <p:nvSpPr>
          <p:cNvPr id="4" name="TextBox 4"/>
          <p:cNvSpPr txBox="1"/>
          <p:nvPr/>
        </p:nvSpPr>
        <p:spPr>
          <a:xfrm>
            <a:off x="15300859" y="1000125"/>
            <a:ext cx="1896888" cy="207645"/>
          </a:xfrm>
          <a:prstGeom prst="rect">
            <a:avLst/>
          </a:prstGeom>
        </p:spPr>
        <p:txBody>
          <a:bodyPr lIns="0" tIns="0" rIns="0" bIns="0" rtlCol="0" anchor="t">
            <a:spAutoFit/>
          </a:bodyPr>
          <a:lstStyle/>
          <a:p>
            <a:pPr marL="0" lvl="0" indent="0" algn="r">
              <a:lnSpc>
                <a:spcPts val="1679"/>
              </a:lnSpc>
              <a:spcBef>
                <a:spcPct val="0"/>
              </a:spcBef>
            </a:pPr>
            <a:r>
              <a:rPr lang="en-US" sz="1200" spc="96">
                <a:solidFill>
                  <a:srgbClr val="FFFFFF"/>
                </a:solidFill>
                <a:latin typeface="Public Sans"/>
                <a:ea typeface="Public Sans"/>
                <a:cs typeface="Public Sans"/>
                <a:sym typeface="Public Sans"/>
              </a:rPr>
              <a:t>2026</a:t>
            </a:r>
          </a:p>
        </p:txBody>
      </p:sp>
      <p:sp>
        <p:nvSpPr>
          <p:cNvPr id="5" name="TextBox 5"/>
          <p:cNvSpPr txBox="1"/>
          <p:nvPr/>
        </p:nvSpPr>
        <p:spPr>
          <a:xfrm>
            <a:off x="1028700" y="1000125"/>
            <a:ext cx="3110945" cy="207645"/>
          </a:xfrm>
          <a:prstGeom prst="rect">
            <a:avLst/>
          </a:prstGeom>
        </p:spPr>
        <p:txBody>
          <a:bodyPr lIns="0" tIns="0" rIns="0" bIns="0" rtlCol="0" anchor="t">
            <a:spAutoFit/>
          </a:bodyPr>
          <a:lstStyle/>
          <a:p>
            <a:pPr marL="0" lvl="0" indent="0" algn="l">
              <a:lnSpc>
                <a:spcPts val="1679"/>
              </a:lnSpc>
              <a:spcBef>
                <a:spcPct val="0"/>
              </a:spcBef>
            </a:pPr>
            <a:r>
              <a:rPr lang="en-US" sz="1200" spc="96">
                <a:solidFill>
                  <a:srgbClr val="FFFFFF"/>
                </a:solidFill>
                <a:latin typeface="Public Sans"/>
                <a:ea typeface="Public Sans"/>
                <a:cs typeface="Public Sans"/>
                <a:sym typeface="Public Sans"/>
              </a:rPr>
              <a:t>NEW BARN CHURCH</a:t>
            </a:r>
          </a:p>
        </p:txBody>
      </p:sp>
      <p:sp>
        <p:nvSpPr>
          <p:cNvPr id="6" name="TextBox 6"/>
          <p:cNvSpPr txBox="1"/>
          <p:nvPr/>
        </p:nvSpPr>
        <p:spPr>
          <a:xfrm>
            <a:off x="5609437" y="6335802"/>
            <a:ext cx="7069125" cy="3661452"/>
          </a:xfrm>
          <a:prstGeom prst="rect">
            <a:avLst/>
          </a:prstGeom>
        </p:spPr>
        <p:txBody>
          <a:bodyPr lIns="0" tIns="0" rIns="0" bIns="0" rtlCol="0" anchor="t">
            <a:spAutoFit/>
          </a:bodyPr>
          <a:lstStyle/>
          <a:p>
            <a:pPr marL="0" lvl="0" indent="0" algn="ctr">
              <a:lnSpc>
                <a:spcPts val="3150"/>
              </a:lnSpc>
            </a:pPr>
            <a:r>
              <a:rPr lang="en-GB" sz="2400" spc="78" dirty="0">
                <a:solidFill>
                  <a:srgbClr val="4D4E4C"/>
                </a:solidFill>
                <a:latin typeface="Public Sans"/>
                <a:ea typeface="Public Sans"/>
                <a:cs typeface="Public Sans"/>
                <a:sym typeface="Public Sans"/>
              </a:rPr>
              <a:t>Then Jesus said to the crowds and to his disciples: 2 “The teachers of the law and the Pharisees sit in Moses’ seat. 3 So you must be careful to do everything they tell you. But do not do what they do, for they do not practice what they preach. 4 They tie up heavy, cumbersome loads and put them on other people’s shoulders, but they themselves are not willing to lift a finger to move them.</a:t>
            </a:r>
            <a:endParaRPr lang="en-US" sz="2400" spc="78" dirty="0">
              <a:solidFill>
                <a:srgbClr val="4D4E4C"/>
              </a:solidFill>
              <a:latin typeface="Public Sans"/>
              <a:ea typeface="Public Sans"/>
              <a:cs typeface="Public Sans"/>
              <a:sym typeface="Public Sans"/>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rgbClr val="A0BEBB">
                <a:alpha val="100000"/>
              </a:srgbClr>
            </a:gs>
            <a:gs pos="100000">
              <a:srgbClr val="E2E6E3">
                <a:alpha val="100000"/>
              </a:srgbClr>
            </a:gs>
          </a:gsLst>
          <a:lin ang="5400000"/>
        </a:gradFill>
        <a:effectLst/>
      </p:bgPr>
    </p:bg>
    <p:spTree>
      <p:nvGrpSpPr>
        <p:cNvPr id="1" name=""/>
        <p:cNvGrpSpPr/>
        <p:nvPr/>
      </p:nvGrpSpPr>
      <p:grpSpPr>
        <a:xfrm>
          <a:off x="0" y="0"/>
          <a:ext cx="0" cy="0"/>
          <a:chOff x="0" y="0"/>
          <a:chExt cx="0" cy="0"/>
        </a:xfrm>
      </p:grpSpPr>
      <p:sp>
        <p:nvSpPr>
          <p:cNvPr id="2" name="Freeform 2"/>
          <p:cNvSpPr/>
          <p:nvPr/>
        </p:nvSpPr>
        <p:spPr>
          <a:xfrm>
            <a:off x="0" y="0"/>
            <a:ext cx="18288000" cy="5143500"/>
          </a:xfrm>
          <a:custGeom>
            <a:avLst/>
            <a:gdLst/>
            <a:ahLst/>
            <a:cxnLst/>
            <a:rect l="l" t="t" r="r" b="b"/>
            <a:pathLst>
              <a:path w="18288000" h="5143500">
                <a:moveTo>
                  <a:pt x="0" y="0"/>
                </a:moveTo>
                <a:lnTo>
                  <a:pt x="18288000" y="0"/>
                </a:lnTo>
                <a:lnTo>
                  <a:pt x="18288000" y="5143500"/>
                </a:lnTo>
                <a:lnTo>
                  <a:pt x="0" y="5143500"/>
                </a:lnTo>
                <a:lnTo>
                  <a:pt x="0" y="0"/>
                </a:lnTo>
                <a:close/>
              </a:path>
            </a:pathLst>
          </a:custGeom>
          <a:blipFill>
            <a:blip r:embed="rId2"/>
            <a:stretch>
              <a:fillRect/>
            </a:stretch>
          </a:blipFill>
        </p:spPr>
      </p:sp>
      <p:sp>
        <p:nvSpPr>
          <p:cNvPr id="3" name="TextBox 3"/>
          <p:cNvSpPr txBox="1"/>
          <p:nvPr/>
        </p:nvSpPr>
        <p:spPr>
          <a:xfrm>
            <a:off x="2852727" y="5941771"/>
            <a:ext cx="12582547" cy="2243948"/>
          </a:xfrm>
          <a:prstGeom prst="rect">
            <a:avLst/>
          </a:prstGeom>
        </p:spPr>
        <p:txBody>
          <a:bodyPr lIns="0" tIns="0" rIns="0" bIns="0" rtlCol="0" anchor="t">
            <a:spAutoFit/>
          </a:bodyPr>
          <a:lstStyle/>
          <a:p>
            <a:pPr marL="0" lvl="0" indent="0" algn="ctr">
              <a:lnSpc>
                <a:spcPts val="8655"/>
              </a:lnSpc>
              <a:spcBef>
                <a:spcPct val="0"/>
              </a:spcBef>
            </a:pPr>
            <a:r>
              <a:rPr lang="en-US" sz="8655" spc="-1211" dirty="0">
                <a:solidFill>
                  <a:srgbClr val="4D4E4C"/>
                </a:solidFill>
                <a:latin typeface="Allrounder Monument"/>
                <a:ea typeface="Allrounder Monument"/>
                <a:cs typeface="Allrounder Monument"/>
                <a:sym typeface="Allrounder Monument"/>
              </a:rPr>
              <a:t>PATIENCE &amp; LOVE  IN ACTION</a:t>
            </a:r>
          </a:p>
        </p:txBody>
      </p:sp>
      <p:sp>
        <p:nvSpPr>
          <p:cNvPr id="4" name="TextBox 4"/>
          <p:cNvSpPr txBox="1"/>
          <p:nvPr/>
        </p:nvSpPr>
        <p:spPr>
          <a:xfrm>
            <a:off x="1028700" y="990600"/>
            <a:ext cx="3110945" cy="265678"/>
          </a:xfrm>
          <a:prstGeom prst="rect">
            <a:avLst/>
          </a:prstGeom>
        </p:spPr>
        <p:txBody>
          <a:bodyPr lIns="0" tIns="0" rIns="0" bIns="0" rtlCol="0" anchor="t">
            <a:spAutoFit/>
          </a:bodyPr>
          <a:lstStyle/>
          <a:p>
            <a:pPr marL="0" lvl="0" indent="0" algn="l">
              <a:lnSpc>
                <a:spcPts val="2156"/>
              </a:lnSpc>
              <a:spcBef>
                <a:spcPct val="0"/>
              </a:spcBef>
            </a:pPr>
            <a:r>
              <a:rPr lang="en-US" sz="1540" spc="123">
                <a:solidFill>
                  <a:srgbClr val="FFFFFF"/>
                </a:solidFill>
                <a:latin typeface="Public Sans"/>
                <a:ea typeface="Public Sans"/>
                <a:cs typeface="Public Sans"/>
                <a:sym typeface="Public Sans"/>
              </a:rPr>
              <a:t>NEW BARN CHURCH</a:t>
            </a:r>
          </a:p>
        </p:txBody>
      </p:sp>
      <p:sp>
        <p:nvSpPr>
          <p:cNvPr id="6" name="TextBox 6"/>
          <p:cNvSpPr txBox="1"/>
          <p:nvPr/>
        </p:nvSpPr>
        <p:spPr>
          <a:xfrm>
            <a:off x="15300859" y="990600"/>
            <a:ext cx="1896888" cy="265678"/>
          </a:xfrm>
          <a:prstGeom prst="rect">
            <a:avLst/>
          </a:prstGeom>
        </p:spPr>
        <p:txBody>
          <a:bodyPr lIns="0" tIns="0" rIns="0" bIns="0" rtlCol="0" anchor="t">
            <a:spAutoFit/>
          </a:bodyPr>
          <a:lstStyle/>
          <a:p>
            <a:pPr marL="0" lvl="0" indent="0" algn="r">
              <a:lnSpc>
                <a:spcPts val="2156"/>
              </a:lnSpc>
              <a:spcBef>
                <a:spcPct val="0"/>
              </a:spcBef>
            </a:pPr>
            <a:r>
              <a:rPr lang="en-US" sz="1540" spc="123">
                <a:solidFill>
                  <a:srgbClr val="FFFFFF"/>
                </a:solidFill>
                <a:latin typeface="Public Sans"/>
                <a:ea typeface="Public Sans"/>
                <a:cs typeface="Public Sans"/>
                <a:sym typeface="Public Sans"/>
              </a:rPr>
              <a:t>2026</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FE3D11-8A29-460B-A056-DF16F4C0E012}"/>
              </a:ext>
            </a:extLst>
          </p:cNvPr>
          <p:cNvSpPr>
            <a:spLocks noGrp="1"/>
          </p:cNvSpPr>
          <p:nvPr>
            <p:ph type="ctrTitle"/>
          </p:nvPr>
        </p:nvSpPr>
        <p:spPr/>
        <p:txBody>
          <a:bodyPr/>
          <a:lstStyle/>
          <a:p>
            <a:endParaRPr lang="en-GB"/>
          </a:p>
        </p:txBody>
      </p:sp>
      <p:sp>
        <p:nvSpPr>
          <p:cNvPr id="3" name="Subtitle 2">
            <a:extLst>
              <a:ext uri="{FF2B5EF4-FFF2-40B4-BE49-F238E27FC236}">
                <a16:creationId xmlns:a16="http://schemas.microsoft.com/office/drawing/2014/main" id="{9D57035B-0AC9-446B-89BC-0C78F634E1CC}"/>
              </a:ext>
            </a:extLst>
          </p:cNvPr>
          <p:cNvSpPr>
            <a:spLocks noGrp="1"/>
          </p:cNvSpPr>
          <p:nvPr>
            <p:ph type="subTitle" idx="1"/>
          </p:nvPr>
        </p:nvSpPr>
        <p:spPr/>
        <p:txBody>
          <a:bodyPr/>
          <a:lstStyle/>
          <a:p>
            <a:endParaRPr lang="en-GB"/>
          </a:p>
        </p:txBody>
      </p:sp>
      <p:pic>
        <p:nvPicPr>
          <p:cNvPr id="4" name="Picture 3">
            <a:extLst>
              <a:ext uri="{FF2B5EF4-FFF2-40B4-BE49-F238E27FC236}">
                <a16:creationId xmlns:a16="http://schemas.microsoft.com/office/drawing/2014/main" id="{DA461398-7C8E-432C-AD94-354FC17B0258}"/>
              </a:ext>
            </a:extLst>
          </p:cNvPr>
          <p:cNvPicPr>
            <a:picLocks noChangeAspect="1"/>
          </p:cNvPicPr>
          <p:nvPr/>
        </p:nvPicPr>
        <p:blipFill>
          <a:blip r:embed="rId2"/>
          <a:stretch>
            <a:fillRect/>
          </a:stretch>
        </p:blipFill>
        <p:spPr>
          <a:xfrm>
            <a:off x="1348154" y="-38100"/>
            <a:ext cx="15468600" cy="10325100"/>
          </a:xfrm>
          <a:prstGeom prst="rect">
            <a:avLst/>
          </a:prstGeom>
        </p:spPr>
      </p:pic>
    </p:spTree>
    <p:extLst>
      <p:ext uri="{BB962C8B-B14F-4D97-AF65-F5344CB8AC3E}">
        <p14:creationId xmlns:p14="http://schemas.microsoft.com/office/powerpoint/2010/main" val="73015232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allOver"/>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0">
              <a:srgbClr val="A0BEBB">
                <a:alpha val="100000"/>
              </a:srgbClr>
            </a:gs>
            <a:gs pos="100000">
              <a:srgbClr val="E2E6E3">
                <a:alpha val="100000"/>
              </a:srgbClr>
            </a:gs>
          </a:gsLst>
          <a:lin ang="5400000"/>
        </a:gradFill>
        <a:effectLst/>
      </p:bgPr>
    </p:bg>
    <p:spTree>
      <p:nvGrpSpPr>
        <p:cNvPr id="1" name=""/>
        <p:cNvGrpSpPr/>
        <p:nvPr/>
      </p:nvGrpSpPr>
      <p:grpSpPr>
        <a:xfrm>
          <a:off x="0" y="0"/>
          <a:ext cx="0" cy="0"/>
          <a:chOff x="0" y="0"/>
          <a:chExt cx="0" cy="0"/>
        </a:xfrm>
      </p:grpSpPr>
      <p:sp>
        <p:nvSpPr>
          <p:cNvPr id="2" name="Freeform 2"/>
          <p:cNvSpPr/>
          <p:nvPr/>
        </p:nvSpPr>
        <p:spPr>
          <a:xfrm>
            <a:off x="0" y="0"/>
            <a:ext cx="18288000" cy="6005375"/>
          </a:xfrm>
          <a:custGeom>
            <a:avLst/>
            <a:gdLst/>
            <a:ahLst/>
            <a:cxnLst/>
            <a:rect l="l" t="t" r="r" b="b"/>
            <a:pathLst>
              <a:path w="18288000" h="6005375">
                <a:moveTo>
                  <a:pt x="0" y="0"/>
                </a:moveTo>
                <a:lnTo>
                  <a:pt x="18288000" y="0"/>
                </a:lnTo>
                <a:lnTo>
                  <a:pt x="18288000" y="6005375"/>
                </a:lnTo>
                <a:lnTo>
                  <a:pt x="0" y="6005375"/>
                </a:lnTo>
                <a:lnTo>
                  <a:pt x="0" y="0"/>
                </a:lnTo>
                <a:close/>
              </a:path>
            </a:pathLst>
          </a:custGeom>
          <a:blipFill>
            <a:blip r:embed="rId2"/>
            <a:stretch>
              <a:fillRect t="-57573" b="-44937"/>
            </a:stretch>
          </a:blipFill>
        </p:spPr>
      </p:sp>
      <p:sp>
        <p:nvSpPr>
          <p:cNvPr id="3" name="TextBox 3"/>
          <p:cNvSpPr txBox="1"/>
          <p:nvPr/>
        </p:nvSpPr>
        <p:spPr>
          <a:xfrm>
            <a:off x="1028700" y="1000125"/>
            <a:ext cx="3110945" cy="247904"/>
          </a:xfrm>
          <a:prstGeom prst="rect">
            <a:avLst/>
          </a:prstGeom>
        </p:spPr>
        <p:txBody>
          <a:bodyPr lIns="0" tIns="0" rIns="0" bIns="0" rtlCol="0" anchor="t">
            <a:spAutoFit/>
          </a:bodyPr>
          <a:lstStyle/>
          <a:p>
            <a:pPr marL="0" lvl="0" indent="0" algn="l">
              <a:lnSpc>
                <a:spcPts val="2085"/>
              </a:lnSpc>
              <a:spcBef>
                <a:spcPct val="0"/>
              </a:spcBef>
            </a:pPr>
            <a:r>
              <a:rPr lang="en-US" sz="1489" spc="119">
                <a:solidFill>
                  <a:srgbClr val="FFFFFF"/>
                </a:solidFill>
                <a:latin typeface="Public Sans"/>
                <a:ea typeface="Public Sans"/>
                <a:cs typeface="Public Sans"/>
                <a:sym typeface="Public Sans"/>
              </a:rPr>
              <a:t>NEW BARN CHURCH</a:t>
            </a:r>
          </a:p>
        </p:txBody>
      </p:sp>
      <p:sp>
        <p:nvSpPr>
          <p:cNvPr id="4" name="TextBox 4"/>
          <p:cNvSpPr txBox="1"/>
          <p:nvPr/>
        </p:nvSpPr>
        <p:spPr>
          <a:xfrm>
            <a:off x="15300859" y="1000125"/>
            <a:ext cx="1896888" cy="247904"/>
          </a:xfrm>
          <a:prstGeom prst="rect">
            <a:avLst/>
          </a:prstGeom>
        </p:spPr>
        <p:txBody>
          <a:bodyPr lIns="0" tIns="0" rIns="0" bIns="0" rtlCol="0" anchor="t">
            <a:spAutoFit/>
          </a:bodyPr>
          <a:lstStyle/>
          <a:p>
            <a:pPr marL="0" lvl="0" indent="0" algn="r">
              <a:lnSpc>
                <a:spcPts val="2085"/>
              </a:lnSpc>
              <a:spcBef>
                <a:spcPct val="0"/>
              </a:spcBef>
            </a:pPr>
            <a:r>
              <a:rPr lang="en-US" sz="1489" spc="119">
                <a:solidFill>
                  <a:srgbClr val="FFFFFF"/>
                </a:solidFill>
                <a:latin typeface="Public Sans"/>
                <a:ea typeface="Public Sans"/>
                <a:cs typeface="Public Sans"/>
                <a:sym typeface="Public Sans"/>
              </a:rPr>
              <a:t>2026</a:t>
            </a:r>
          </a:p>
        </p:txBody>
      </p:sp>
      <p:sp>
        <p:nvSpPr>
          <p:cNvPr id="5" name="TextBox 5"/>
          <p:cNvSpPr txBox="1"/>
          <p:nvPr/>
        </p:nvSpPr>
        <p:spPr>
          <a:xfrm>
            <a:off x="4569975" y="6846874"/>
            <a:ext cx="9148049" cy="1849270"/>
          </a:xfrm>
          <a:prstGeom prst="rect">
            <a:avLst/>
          </a:prstGeom>
        </p:spPr>
        <p:txBody>
          <a:bodyPr lIns="0" tIns="0" rIns="0" bIns="0" rtlCol="0" anchor="t">
            <a:spAutoFit/>
          </a:bodyPr>
          <a:lstStyle/>
          <a:p>
            <a:pPr marL="0" lvl="0" indent="0" algn="l">
              <a:lnSpc>
                <a:spcPts val="7180"/>
              </a:lnSpc>
              <a:spcBef>
                <a:spcPct val="0"/>
              </a:spcBef>
            </a:pPr>
            <a:r>
              <a:rPr lang="en-US" sz="7180" spc="-1005">
                <a:solidFill>
                  <a:srgbClr val="4D4E4C"/>
                </a:solidFill>
                <a:latin typeface="Allrounder Monument"/>
                <a:ea typeface="Allrounder Monument"/>
                <a:cs typeface="Allrounder Monument"/>
                <a:sym typeface="Allrounder Monument"/>
              </a:rPr>
              <a:t>3) ARE WE GLORIFYING JESUS FULLY?</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1">
          <a:gsLst>
            <a:gs pos="0">
              <a:srgbClr val="A0BEBB">
                <a:alpha val="100000"/>
              </a:srgbClr>
            </a:gs>
            <a:gs pos="100000">
              <a:srgbClr val="E2E6E3">
                <a:alpha val="100000"/>
              </a:srgbClr>
            </a:gs>
          </a:gsLst>
          <a:lin ang="5400000"/>
        </a:gradFill>
        <a:effectLst/>
      </p:bgPr>
    </p:bg>
    <p:spTree>
      <p:nvGrpSpPr>
        <p:cNvPr id="1" name=""/>
        <p:cNvGrpSpPr/>
        <p:nvPr/>
      </p:nvGrpSpPr>
      <p:grpSpPr>
        <a:xfrm>
          <a:off x="0" y="0"/>
          <a:ext cx="0" cy="0"/>
          <a:chOff x="0" y="0"/>
          <a:chExt cx="0" cy="0"/>
        </a:xfrm>
      </p:grpSpPr>
      <p:sp>
        <p:nvSpPr>
          <p:cNvPr id="2" name="Freeform 2"/>
          <p:cNvSpPr/>
          <p:nvPr/>
        </p:nvSpPr>
        <p:spPr>
          <a:xfrm>
            <a:off x="10862803" y="5429479"/>
            <a:ext cx="6915630" cy="4114800"/>
          </a:xfrm>
          <a:custGeom>
            <a:avLst/>
            <a:gdLst/>
            <a:ahLst/>
            <a:cxnLst/>
            <a:rect l="l" t="t" r="r" b="b"/>
            <a:pathLst>
              <a:path w="6915630" h="4114800">
                <a:moveTo>
                  <a:pt x="0" y="0"/>
                </a:moveTo>
                <a:lnTo>
                  <a:pt x="6915630" y="0"/>
                </a:lnTo>
                <a:lnTo>
                  <a:pt x="6915630"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TextBox 3"/>
          <p:cNvSpPr txBox="1"/>
          <p:nvPr/>
        </p:nvSpPr>
        <p:spPr>
          <a:xfrm>
            <a:off x="4662014" y="3897088"/>
            <a:ext cx="8963972" cy="2692849"/>
          </a:xfrm>
          <a:prstGeom prst="rect">
            <a:avLst/>
          </a:prstGeom>
        </p:spPr>
        <p:txBody>
          <a:bodyPr lIns="0" tIns="0" rIns="0" bIns="0" rtlCol="0" anchor="t">
            <a:spAutoFit/>
          </a:bodyPr>
          <a:lstStyle/>
          <a:p>
            <a:pPr marL="0" lvl="0" indent="0" algn="ctr">
              <a:lnSpc>
                <a:spcPts val="10392"/>
              </a:lnSpc>
              <a:spcBef>
                <a:spcPct val="0"/>
              </a:spcBef>
            </a:pPr>
            <a:r>
              <a:rPr lang="en-US" sz="10392" spc="-1454">
                <a:solidFill>
                  <a:srgbClr val="4D4E4C"/>
                </a:solidFill>
                <a:latin typeface="Allrounder Monument"/>
                <a:ea typeface="Allrounder Monument"/>
                <a:cs typeface="Allrounder Monument"/>
                <a:sym typeface="Allrounder Monument"/>
              </a:rPr>
              <a:t>THE GREAT EXCHANGE</a:t>
            </a:r>
          </a:p>
        </p:txBody>
      </p:sp>
      <p:sp>
        <p:nvSpPr>
          <p:cNvPr id="4" name="TextBox 4"/>
          <p:cNvSpPr txBox="1"/>
          <p:nvPr/>
        </p:nvSpPr>
        <p:spPr>
          <a:xfrm>
            <a:off x="15300859" y="1000125"/>
            <a:ext cx="1896888" cy="207645"/>
          </a:xfrm>
          <a:prstGeom prst="rect">
            <a:avLst/>
          </a:prstGeom>
        </p:spPr>
        <p:txBody>
          <a:bodyPr lIns="0" tIns="0" rIns="0" bIns="0" rtlCol="0" anchor="t">
            <a:spAutoFit/>
          </a:bodyPr>
          <a:lstStyle/>
          <a:p>
            <a:pPr marL="0" lvl="0" indent="0" algn="r">
              <a:lnSpc>
                <a:spcPts val="1679"/>
              </a:lnSpc>
              <a:spcBef>
                <a:spcPct val="0"/>
              </a:spcBef>
            </a:pPr>
            <a:r>
              <a:rPr lang="en-US" sz="1200" spc="96">
                <a:solidFill>
                  <a:srgbClr val="FFFFFF"/>
                </a:solidFill>
                <a:latin typeface="Public Sans"/>
                <a:ea typeface="Public Sans"/>
                <a:cs typeface="Public Sans"/>
                <a:sym typeface="Public Sans"/>
              </a:rPr>
              <a:t>2026</a:t>
            </a:r>
          </a:p>
        </p:txBody>
      </p:sp>
      <p:sp>
        <p:nvSpPr>
          <p:cNvPr id="5" name="TextBox 5"/>
          <p:cNvSpPr txBox="1"/>
          <p:nvPr/>
        </p:nvSpPr>
        <p:spPr>
          <a:xfrm>
            <a:off x="1028700" y="1000125"/>
            <a:ext cx="3110945" cy="207645"/>
          </a:xfrm>
          <a:prstGeom prst="rect">
            <a:avLst/>
          </a:prstGeom>
        </p:spPr>
        <p:txBody>
          <a:bodyPr lIns="0" tIns="0" rIns="0" bIns="0" rtlCol="0" anchor="t">
            <a:spAutoFit/>
          </a:bodyPr>
          <a:lstStyle/>
          <a:p>
            <a:pPr marL="0" lvl="0" indent="0" algn="l">
              <a:lnSpc>
                <a:spcPts val="1679"/>
              </a:lnSpc>
              <a:spcBef>
                <a:spcPct val="0"/>
              </a:spcBef>
            </a:pPr>
            <a:r>
              <a:rPr lang="en-US" sz="1200" spc="96">
                <a:solidFill>
                  <a:srgbClr val="FFFFFF"/>
                </a:solidFill>
                <a:latin typeface="Public Sans"/>
                <a:ea typeface="Public Sans"/>
                <a:cs typeface="Public Sans"/>
                <a:sym typeface="Public Sans"/>
              </a:rPr>
              <a:t>NEW BARN CHURCH</a:t>
            </a:r>
          </a:p>
        </p:txBody>
      </p:sp>
      <p:sp>
        <p:nvSpPr>
          <p:cNvPr id="6" name="TextBox 6"/>
          <p:cNvSpPr txBox="1"/>
          <p:nvPr/>
        </p:nvSpPr>
        <p:spPr>
          <a:xfrm>
            <a:off x="5935099" y="3057418"/>
            <a:ext cx="6417802" cy="639645"/>
          </a:xfrm>
          <a:prstGeom prst="rect">
            <a:avLst/>
          </a:prstGeom>
        </p:spPr>
        <p:txBody>
          <a:bodyPr lIns="0" tIns="0" rIns="0" bIns="0" rtlCol="0" anchor="t">
            <a:spAutoFit/>
          </a:bodyPr>
          <a:lstStyle/>
          <a:p>
            <a:pPr marL="0" lvl="0" indent="0" algn="ctr">
              <a:lnSpc>
                <a:spcPts val="5596"/>
              </a:lnSpc>
            </a:pPr>
            <a:r>
              <a:rPr lang="en-US" sz="2798" b="1" spc="139">
                <a:solidFill>
                  <a:srgbClr val="4D4E4C"/>
                </a:solidFill>
                <a:latin typeface="Public Sans Ultra-Bold"/>
                <a:ea typeface="Public Sans Ultra-Bold"/>
                <a:cs typeface="Public Sans Ultra-Bold"/>
                <a:sym typeface="Public Sans Ultra-Bold"/>
              </a:rPr>
              <a:t>GOSPEL TRUTH</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1">
          <a:gsLst>
            <a:gs pos="0">
              <a:srgbClr val="A0BEBB">
                <a:alpha val="100000"/>
              </a:srgbClr>
            </a:gs>
            <a:gs pos="100000">
              <a:srgbClr val="E2E6E3">
                <a:alpha val="100000"/>
              </a:srgbClr>
            </a:gs>
          </a:gsLst>
          <a:lin ang="5400000"/>
        </a:gradFill>
        <a:effectLst/>
      </p:bgPr>
    </p:bg>
    <p:spTree>
      <p:nvGrpSpPr>
        <p:cNvPr id="1" name=""/>
        <p:cNvGrpSpPr/>
        <p:nvPr/>
      </p:nvGrpSpPr>
      <p:grpSpPr>
        <a:xfrm>
          <a:off x="0" y="0"/>
          <a:ext cx="0" cy="0"/>
          <a:chOff x="0" y="0"/>
          <a:chExt cx="0" cy="0"/>
        </a:xfrm>
      </p:grpSpPr>
      <p:sp>
        <p:nvSpPr>
          <p:cNvPr id="2" name="Freeform 2"/>
          <p:cNvSpPr/>
          <p:nvPr/>
        </p:nvSpPr>
        <p:spPr>
          <a:xfrm>
            <a:off x="4891154" y="5950807"/>
            <a:ext cx="8505692" cy="4431443"/>
          </a:xfrm>
          <a:custGeom>
            <a:avLst/>
            <a:gdLst/>
            <a:ahLst/>
            <a:cxnLst/>
            <a:rect l="l" t="t" r="r" b="b"/>
            <a:pathLst>
              <a:path w="8505692" h="4431443">
                <a:moveTo>
                  <a:pt x="0" y="0"/>
                </a:moveTo>
                <a:lnTo>
                  <a:pt x="8505692" y="0"/>
                </a:lnTo>
                <a:lnTo>
                  <a:pt x="8505692" y="4431443"/>
                </a:lnTo>
                <a:lnTo>
                  <a:pt x="0" y="4431443"/>
                </a:lnTo>
                <a:lnTo>
                  <a:pt x="0" y="0"/>
                </a:lnTo>
                <a:close/>
              </a:path>
            </a:pathLst>
          </a:custGeom>
          <a:blipFill>
            <a:blip r:embed="rId2"/>
            <a:stretch>
              <a:fillRect b="-158940"/>
            </a:stretch>
          </a:blipFill>
        </p:spPr>
      </p:sp>
      <p:sp>
        <p:nvSpPr>
          <p:cNvPr id="3" name="TextBox 3"/>
          <p:cNvSpPr txBox="1"/>
          <p:nvPr/>
        </p:nvSpPr>
        <p:spPr>
          <a:xfrm>
            <a:off x="15300859" y="990600"/>
            <a:ext cx="1896888" cy="273714"/>
          </a:xfrm>
          <a:prstGeom prst="rect">
            <a:avLst/>
          </a:prstGeom>
        </p:spPr>
        <p:txBody>
          <a:bodyPr lIns="0" tIns="0" rIns="0" bIns="0" rtlCol="0" anchor="t">
            <a:spAutoFit/>
          </a:bodyPr>
          <a:lstStyle/>
          <a:p>
            <a:pPr marL="0" lvl="0" indent="0" algn="r">
              <a:lnSpc>
                <a:spcPts val="2238"/>
              </a:lnSpc>
              <a:spcBef>
                <a:spcPct val="0"/>
              </a:spcBef>
            </a:pPr>
            <a:r>
              <a:rPr lang="en-US" sz="1598" spc="127">
                <a:solidFill>
                  <a:srgbClr val="FFFFFF"/>
                </a:solidFill>
                <a:latin typeface="Public Sans"/>
                <a:ea typeface="Public Sans"/>
                <a:cs typeface="Public Sans"/>
                <a:sym typeface="Public Sans"/>
              </a:rPr>
              <a:t>2026</a:t>
            </a:r>
          </a:p>
        </p:txBody>
      </p:sp>
      <p:sp>
        <p:nvSpPr>
          <p:cNvPr id="4" name="TextBox 4"/>
          <p:cNvSpPr txBox="1"/>
          <p:nvPr/>
        </p:nvSpPr>
        <p:spPr>
          <a:xfrm>
            <a:off x="1028700" y="990600"/>
            <a:ext cx="3110945" cy="273714"/>
          </a:xfrm>
          <a:prstGeom prst="rect">
            <a:avLst/>
          </a:prstGeom>
        </p:spPr>
        <p:txBody>
          <a:bodyPr lIns="0" tIns="0" rIns="0" bIns="0" rtlCol="0" anchor="t">
            <a:spAutoFit/>
          </a:bodyPr>
          <a:lstStyle/>
          <a:p>
            <a:pPr marL="0" lvl="0" indent="0" algn="l">
              <a:lnSpc>
                <a:spcPts val="2238"/>
              </a:lnSpc>
              <a:spcBef>
                <a:spcPct val="0"/>
              </a:spcBef>
            </a:pPr>
            <a:r>
              <a:rPr lang="en-US" sz="1598" spc="127">
                <a:solidFill>
                  <a:srgbClr val="FFFFFF"/>
                </a:solidFill>
                <a:latin typeface="Public Sans"/>
                <a:ea typeface="Public Sans"/>
                <a:cs typeface="Public Sans"/>
                <a:sym typeface="Public Sans"/>
              </a:rPr>
              <a:t>NEW BARN CHURCH</a:t>
            </a:r>
          </a:p>
        </p:txBody>
      </p:sp>
      <p:sp>
        <p:nvSpPr>
          <p:cNvPr id="5" name="TextBox 5"/>
          <p:cNvSpPr txBox="1"/>
          <p:nvPr/>
        </p:nvSpPr>
        <p:spPr>
          <a:xfrm>
            <a:off x="5609437" y="7384679"/>
            <a:ext cx="7069125" cy="1563698"/>
          </a:xfrm>
          <a:prstGeom prst="rect">
            <a:avLst/>
          </a:prstGeom>
        </p:spPr>
        <p:txBody>
          <a:bodyPr lIns="0" tIns="0" rIns="0" bIns="0" rtlCol="0" anchor="t">
            <a:spAutoFit/>
          </a:bodyPr>
          <a:lstStyle/>
          <a:p>
            <a:pPr marL="0" lvl="0" indent="0" algn="ctr">
              <a:lnSpc>
                <a:spcPts val="4197"/>
              </a:lnSpc>
            </a:pPr>
            <a:r>
              <a:rPr lang="en-GB" sz="2800" spc="104" dirty="0">
                <a:solidFill>
                  <a:srgbClr val="4D4E4C"/>
                </a:solidFill>
                <a:latin typeface="Public Sans"/>
                <a:ea typeface="Public Sans"/>
                <a:cs typeface="Public Sans"/>
                <a:sym typeface="Public Sans"/>
              </a:rPr>
              <a:t> God made him who had no sin to be sin for us, so that in him we might become the righteousness of God.</a:t>
            </a:r>
            <a:endParaRPr lang="en-US" sz="2800" spc="104" dirty="0">
              <a:solidFill>
                <a:srgbClr val="4D4E4C"/>
              </a:solidFill>
              <a:latin typeface="Public Sans"/>
              <a:ea typeface="Public Sans"/>
              <a:cs typeface="Public Sans"/>
              <a:sym typeface="Public Sans"/>
            </a:endParaRPr>
          </a:p>
        </p:txBody>
      </p:sp>
      <p:sp>
        <p:nvSpPr>
          <p:cNvPr id="6" name="TextBox 6"/>
          <p:cNvSpPr txBox="1"/>
          <p:nvPr/>
        </p:nvSpPr>
        <p:spPr>
          <a:xfrm>
            <a:off x="5271665" y="2400521"/>
            <a:ext cx="7744670" cy="3246338"/>
          </a:xfrm>
          <a:prstGeom prst="rect">
            <a:avLst/>
          </a:prstGeom>
        </p:spPr>
        <p:txBody>
          <a:bodyPr lIns="0" tIns="0" rIns="0" bIns="0" rtlCol="0" anchor="t">
            <a:spAutoFit/>
          </a:bodyPr>
          <a:lstStyle/>
          <a:p>
            <a:pPr marL="0" lvl="0" indent="0" algn="ctr">
              <a:lnSpc>
                <a:spcPts val="8432"/>
              </a:lnSpc>
              <a:spcBef>
                <a:spcPct val="0"/>
              </a:spcBef>
            </a:pPr>
            <a:endParaRPr lang="en-US" sz="8432" spc="-1180" dirty="0">
              <a:solidFill>
                <a:srgbClr val="4D4E4C"/>
              </a:solidFill>
              <a:latin typeface="Allrounder Monument"/>
              <a:ea typeface="Allrounder Monument"/>
              <a:cs typeface="Allrounder Monument"/>
              <a:sym typeface="Allrounder Monument"/>
            </a:endParaRPr>
          </a:p>
          <a:p>
            <a:pPr marL="0" lvl="0" indent="0" algn="ctr">
              <a:lnSpc>
                <a:spcPts val="8432"/>
              </a:lnSpc>
              <a:spcBef>
                <a:spcPct val="0"/>
              </a:spcBef>
            </a:pPr>
            <a:r>
              <a:rPr lang="en-US" sz="8432" u="none" strike="noStrike" spc="-1180" dirty="0">
                <a:solidFill>
                  <a:srgbClr val="4D4E4C"/>
                </a:solidFill>
                <a:latin typeface="Allrounder Monument"/>
                <a:ea typeface="Allrounder Monument"/>
                <a:cs typeface="Allrounder Monument"/>
                <a:sym typeface="Allrounder Monument"/>
              </a:rPr>
              <a:t>2 CORINTHIANS 5:21</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1">
          <a:gsLst>
            <a:gs pos="0">
              <a:srgbClr val="A0BEBB">
                <a:alpha val="100000"/>
              </a:srgbClr>
            </a:gs>
            <a:gs pos="100000">
              <a:srgbClr val="E2E6E3">
                <a:alpha val="100000"/>
              </a:srgbClr>
            </a:gs>
          </a:gsLst>
          <a:lin ang="5400000"/>
        </a:gradFill>
        <a:effectLst/>
      </p:bgPr>
    </p:bg>
    <p:spTree>
      <p:nvGrpSpPr>
        <p:cNvPr id="1" name=""/>
        <p:cNvGrpSpPr/>
        <p:nvPr/>
      </p:nvGrpSpPr>
      <p:grpSpPr>
        <a:xfrm>
          <a:off x="0" y="0"/>
          <a:ext cx="0" cy="0"/>
          <a:chOff x="0" y="0"/>
          <a:chExt cx="0" cy="0"/>
        </a:xfrm>
      </p:grpSpPr>
      <p:sp>
        <p:nvSpPr>
          <p:cNvPr id="2" name="Freeform 2"/>
          <p:cNvSpPr/>
          <p:nvPr/>
        </p:nvSpPr>
        <p:spPr>
          <a:xfrm>
            <a:off x="0" y="0"/>
            <a:ext cx="18288000" cy="5143500"/>
          </a:xfrm>
          <a:custGeom>
            <a:avLst/>
            <a:gdLst/>
            <a:ahLst/>
            <a:cxnLst/>
            <a:rect l="l" t="t" r="r" b="b"/>
            <a:pathLst>
              <a:path w="18288000" h="5143500">
                <a:moveTo>
                  <a:pt x="0" y="0"/>
                </a:moveTo>
                <a:lnTo>
                  <a:pt x="18288000" y="0"/>
                </a:lnTo>
                <a:lnTo>
                  <a:pt x="18288000" y="5143500"/>
                </a:lnTo>
                <a:lnTo>
                  <a:pt x="0" y="5143500"/>
                </a:lnTo>
                <a:lnTo>
                  <a:pt x="0" y="0"/>
                </a:lnTo>
                <a:close/>
              </a:path>
            </a:pathLst>
          </a:custGeom>
          <a:blipFill>
            <a:blip r:embed="rId2"/>
            <a:stretch>
              <a:fillRect/>
            </a:stretch>
          </a:blipFill>
        </p:spPr>
      </p:sp>
      <p:sp>
        <p:nvSpPr>
          <p:cNvPr id="3" name="TextBox 3"/>
          <p:cNvSpPr txBox="1"/>
          <p:nvPr/>
        </p:nvSpPr>
        <p:spPr>
          <a:xfrm>
            <a:off x="2852727" y="5932246"/>
            <a:ext cx="12582547" cy="920683"/>
          </a:xfrm>
          <a:prstGeom prst="rect">
            <a:avLst/>
          </a:prstGeom>
        </p:spPr>
        <p:txBody>
          <a:bodyPr lIns="0" tIns="0" rIns="0" bIns="0" rtlCol="0" anchor="t">
            <a:spAutoFit/>
          </a:bodyPr>
          <a:lstStyle/>
          <a:p>
            <a:pPr marL="0" lvl="0" indent="0" algn="ctr">
              <a:lnSpc>
                <a:spcPts val="6997"/>
              </a:lnSpc>
              <a:spcBef>
                <a:spcPct val="0"/>
              </a:spcBef>
            </a:pPr>
            <a:r>
              <a:rPr lang="en-US" sz="6997" spc="-979">
                <a:solidFill>
                  <a:srgbClr val="4D4E4C"/>
                </a:solidFill>
                <a:latin typeface="Allrounder Monument"/>
                <a:ea typeface="Allrounder Monument"/>
                <a:cs typeface="Allrounder Monument"/>
                <a:sym typeface="Allrounder Monument"/>
              </a:rPr>
              <a:t>CONCLUSION: THE CRACKS SHOW</a:t>
            </a:r>
          </a:p>
        </p:txBody>
      </p:sp>
      <p:sp>
        <p:nvSpPr>
          <p:cNvPr id="4" name="TextBox 4"/>
          <p:cNvSpPr txBox="1"/>
          <p:nvPr/>
        </p:nvSpPr>
        <p:spPr>
          <a:xfrm>
            <a:off x="1028700" y="990600"/>
            <a:ext cx="3110945" cy="233747"/>
          </a:xfrm>
          <a:prstGeom prst="rect">
            <a:avLst/>
          </a:prstGeom>
        </p:spPr>
        <p:txBody>
          <a:bodyPr lIns="0" tIns="0" rIns="0" bIns="0" rtlCol="0" anchor="t">
            <a:spAutoFit/>
          </a:bodyPr>
          <a:lstStyle/>
          <a:p>
            <a:pPr marL="0" lvl="0" indent="0" algn="l">
              <a:lnSpc>
                <a:spcPts val="1816"/>
              </a:lnSpc>
              <a:spcBef>
                <a:spcPct val="0"/>
              </a:spcBef>
            </a:pPr>
            <a:r>
              <a:rPr lang="en-US" sz="1297" spc="103">
                <a:solidFill>
                  <a:srgbClr val="FFFFFF"/>
                </a:solidFill>
                <a:latin typeface="Public Sans"/>
                <a:ea typeface="Public Sans"/>
                <a:cs typeface="Public Sans"/>
                <a:sym typeface="Public Sans"/>
              </a:rPr>
              <a:t>NEW BARN CHURCH</a:t>
            </a:r>
          </a:p>
        </p:txBody>
      </p:sp>
      <p:sp>
        <p:nvSpPr>
          <p:cNvPr id="5" name="TextBox 5"/>
          <p:cNvSpPr txBox="1"/>
          <p:nvPr/>
        </p:nvSpPr>
        <p:spPr>
          <a:xfrm>
            <a:off x="3399401" y="7656329"/>
            <a:ext cx="11489198" cy="1255745"/>
          </a:xfrm>
          <a:prstGeom prst="rect">
            <a:avLst/>
          </a:prstGeom>
        </p:spPr>
        <p:txBody>
          <a:bodyPr lIns="0" tIns="0" rIns="0" bIns="0" rtlCol="0" anchor="t">
            <a:spAutoFit/>
          </a:bodyPr>
          <a:lstStyle/>
          <a:p>
            <a:pPr marL="0" lvl="0" indent="0" algn="ctr">
              <a:lnSpc>
                <a:spcPts val="3405"/>
              </a:lnSpc>
            </a:pPr>
            <a:r>
              <a:rPr lang="en-US" sz="1702" spc="85" dirty="0">
                <a:solidFill>
                  <a:srgbClr val="4D4E4C"/>
                </a:solidFill>
                <a:latin typeface="Public Sans"/>
                <a:ea typeface="Public Sans"/>
                <a:cs typeface="Public Sans"/>
                <a:sym typeface="Public Sans"/>
              </a:rPr>
              <a:t>FAITH CAN LOOK REAL ON THE OUTSIDE — BUT FALL APART WHEN IT'S BUILT ON THE WRONG FOUNDATION. ARE WE SEEING JESUS CLEARLY? FOLLOWING FAITHFULLY? GLORIFYING HIM FULLY? REJECT THE FAKE. BUILD ON WHAT IS TRUE.</a:t>
            </a:r>
          </a:p>
        </p:txBody>
      </p:sp>
      <p:sp>
        <p:nvSpPr>
          <p:cNvPr id="6" name="TextBox 6"/>
          <p:cNvSpPr txBox="1"/>
          <p:nvPr/>
        </p:nvSpPr>
        <p:spPr>
          <a:xfrm>
            <a:off x="15300859" y="990600"/>
            <a:ext cx="1896888" cy="233747"/>
          </a:xfrm>
          <a:prstGeom prst="rect">
            <a:avLst/>
          </a:prstGeom>
        </p:spPr>
        <p:txBody>
          <a:bodyPr lIns="0" tIns="0" rIns="0" bIns="0" rtlCol="0" anchor="t">
            <a:spAutoFit/>
          </a:bodyPr>
          <a:lstStyle/>
          <a:p>
            <a:pPr marL="0" lvl="0" indent="0" algn="r">
              <a:lnSpc>
                <a:spcPts val="1816"/>
              </a:lnSpc>
              <a:spcBef>
                <a:spcPct val="0"/>
              </a:spcBef>
            </a:pPr>
            <a:r>
              <a:rPr lang="en-US" sz="1297" spc="103">
                <a:solidFill>
                  <a:srgbClr val="FFFFFF"/>
                </a:solidFill>
                <a:latin typeface="Public Sans"/>
                <a:ea typeface="Public Sans"/>
                <a:cs typeface="Public Sans"/>
                <a:sym typeface="Public Sans"/>
              </a:rPr>
              <a:t>2026</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gradFill rotWithShape="1">
          <a:gsLst>
            <a:gs pos="0">
              <a:srgbClr val="A0BEBB">
                <a:alpha val="100000"/>
              </a:srgbClr>
            </a:gs>
            <a:gs pos="100000">
              <a:srgbClr val="E2E6E3">
                <a:alpha val="100000"/>
              </a:srgbClr>
            </a:gs>
          </a:gsLst>
          <a:lin ang="5400000"/>
        </a:gradFill>
        <a:effectLst/>
      </p:bgPr>
    </p:bg>
    <p:spTree>
      <p:nvGrpSpPr>
        <p:cNvPr id="1" name=""/>
        <p:cNvGrpSpPr/>
        <p:nvPr/>
      </p:nvGrpSpPr>
      <p:grpSpPr>
        <a:xfrm>
          <a:off x="0" y="0"/>
          <a:ext cx="0" cy="0"/>
          <a:chOff x="0" y="0"/>
          <a:chExt cx="0" cy="0"/>
        </a:xfrm>
      </p:grpSpPr>
      <p:sp>
        <p:nvSpPr>
          <p:cNvPr id="2" name="TextBox 2"/>
          <p:cNvSpPr txBox="1"/>
          <p:nvPr/>
        </p:nvSpPr>
        <p:spPr>
          <a:xfrm>
            <a:off x="4662014" y="3000596"/>
            <a:ext cx="8963972" cy="2692849"/>
          </a:xfrm>
          <a:prstGeom prst="rect">
            <a:avLst/>
          </a:prstGeom>
        </p:spPr>
        <p:txBody>
          <a:bodyPr lIns="0" tIns="0" rIns="0" bIns="0" rtlCol="0" anchor="t">
            <a:spAutoFit/>
          </a:bodyPr>
          <a:lstStyle/>
          <a:p>
            <a:pPr marL="0" lvl="0" indent="0" algn="ctr">
              <a:lnSpc>
                <a:spcPts val="10392"/>
              </a:lnSpc>
              <a:spcBef>
                <a:spcPct val="0"/>
              </a:spcBef>
            </a:pPr>
            <a:r>
              <a:rPr lang="en-US" sz="10392" spc="-1454">
                <a:solidFill>
                  <a:srgbClr val="4D4E4C"/>
                </a:solidFill>
                <a:latin typeface="Allrounder Monument"/>
                <a:ea typeface="Allrounder Monument"/>
                <a:cs typeface="Allrounder Monument"/>
                <a:sym typeface="Allrounder Monument"/>
              </a:rPr>
              <a:t>TRUST THE KING</a:t>
            </a:r>
          </a:p>
        </p:txBody>
      </p:sp>
      <p:sp>
        <p:nvSpPr>
          <p:cNvPr id="3" name="TextBox 3"/>
          <p:cNvSpPr txBox="1"/>
          <p:nvPr/>
        </p:nvSpPr>
        <p:spPr>
          <a:xfrm>
            <a:off x="15300859" y="990600"/>
            <a:ext cx="1896888" cy="273714"/>
          </a:xfrm>
          <a:prstGeom prst="rect">
            <a:avLst/>
          </a:prstGeom>
        </p:spPr>
        <p:txBody>
          <a:bodyPr lIns="0" tIns="0" rIns="0" bIns="0" rtlCol="0" anchor="t">
            <a:spAutoFit/>
          </a:bodyPr>
          <a:lstStyle/>
          <a:p>
            <a:pPr marL="0" lvl="0" indent="0" algn="r">
              <a:lnSpc>
                <a:spcPts val="2238"/>
              </a:lnSpc>
              <a:spcBef>
                <a:spcPct val="0"/>
              </a:spcBef>
            </a:pPr>
            <a:r>
              <a:rPr lang="en-US" sz="1598" spc="127">
                <a:solidFill>
                  <a:srgbClr val="FFFFFF"/>
                </a:solidFill>
                <a:latin typeface="Public Sans"/>
                <a:ea typeface="Public Sans"/>
                <a:cs typeface="Public Sans"/>
                <a:sym typeface="Public Sans"/>
              </a:rPr>
              <a:t>2026</a:t>
            </a:r>
          </a:p>
        </p:txBody>
      </p:sp>
      <p:sp>
        <p:nvSpPr>
          <p:cNvPr id="4" name="TextBox 4"/>
          <p:cNvSpPr txBox="1"/>
          <p:nvPr/>
        </p:nvSpPr>
        <p:spPr>
          <a:xfrm>
            <a:off x="1028700" y="990600"/>
            <a:ext cx="3110945" cy="273714"/>
          </a:xfrm>
          <a:prstGeom prst="rect">
            <a:avLst/>
          </a:prstGeom>
        </p:spPr>
        <p:txBody>
          <a:bodyPr lIns="0" tIns="0" rIns="0" bIns="0" rtlCol="0" anchor="t">
            <a:spAutoFit/>
          </a:bodyPr>
          <a:lstStyle/>
          <a:p>
            <a:pPr marL="0" lvl="0" indent="0" algn="l">
              <a:lnSpc>
                <a:spcPts val="2238"/>
              </a:lnSpc>
              <a:spcBef>
                <a:spcPct val="0"/>
              </a:spcBef>
            </a:pPr>
            <a:r>
              <a:rPr lang="en-US" sz="1598" spc="127">
                <a:solidFill>
                  <a:srgbClr val="FFFFFF"/>
                </a:solidFill>
                <a:latin typeface="Public Sans"/>
                <a:ea typeface="Public Sans"/>
                <a:cs typeface="Public Sans"/>
                <a:sym typeface="Public Sans"/>
              </a:rPr>
              <a:t>NEW BARN CHURCH</a:t>
            </a:r>
          </a:p>
        </p:txBody>
      </p:sp>
      <p:sp>
        <p:nvSpPr>
          <p:cNvPr id="5" name="TextBox 5"/>
          <p:cNvSpPr txBox="1"/>
          <p:nvPr/>
        </p:nvSpPr>
        <p:spPr>
          <a:xfrm>
            <a:off x="5935099" y="6338435"/>
            <a:ext cx="6417802" cy="2053740"/>
          </a:xfrm>
          <a:prstGeom prst="rect">
            <a:avLst/>
          </a:prstGeom>
        </p:spPr>
        <p:txBody>
          <a:bodyPr lIns="0" tIns="0" rIns="0" bIns="0" rtlCol="0" anchor="t">
            <a:spAutoFit/>
          </a:bodyPr>
          <a:lstStyle/>
          <a:p>
            <a:pPr marL="0" lvl="0" indent="0" algn="ctr">
              <a:lnSpc>
                <a:spcPts val="4197"/>
              </a:lnSpc>
            </a:pPr>
            <a:r>
              <a:rPr lang="en-US" sz="2098" spc="104">
                <a:solidFill>
                  <a:srgbClr val="4D4E4C"/>
                </a:solidFill>
                <a:latin typeface="Public Sans"/>
                <a:ea typeface="Public Sans"/>
                <a:cs typeface="Public Sans"/>
                <a:sym typeface="Public Sans"/>
              </a:rPr>
              <a:t>STOP BUILDING YOUR OWN VERSION OF RIGHTEOUSNESS. TRUST THE KING WHO BOTH DEMANDS AND PROVIDES IT. TO HIM ALONE BE ALL THE GLORY.</a:t>
            </a:r>
          </a:p>
        </p:txBody>
      </p:sp>
      <p:sp>
        <p:nvSpPr>
          <p:cNvPr id="6" name="TextBox 6"/>
          <p:cNvSpPr txBox="1"/>
          <p:nvPr/>
        </p:nvSpPr>
        <p:spPr>
          <a:xfrm>
            <a:off x="5935099" y="2009996"/>
            <a:ext cx="6417802" cy="639645"/>
          </a:xfrm>
          <a:prstGeom prst="rect">
            <a:avLst/>
          </a:prstGeom>
        </p:spPr>
        <p:txBody>
          <a:bodyPr lIns="0" tIns="0" rIns="0" bIns="0" rtlCol="0" anchor="t">
            <a:spAutoFit/>
          </a:bodyPr>
          <a:lstStyle/>
          <a:p>
            <a:pPr marL="0" lvl="0" indent="0" algn="ctr">
              <a:lnSpc>
                <a:spcPts val="5596"/>
              </a:lnSpc>
            </a:pPr>
            <a:r>
              <a:rPr lang="en-US" sz="2798" b="1" spc="139">
                <a:solidFill>
                  <a:srgbClr val="4D4E4C"/>
                </a:solidFill>
                <a:latin typeface="Public Sans Ultra-Bold"/>
                <a:ea typeface="Public Sans Ultra-Bold"/>
                <a:cs typeface="Public Sans Ultra-Bold"/>
                <a:sym typeface="Public Sans Ultra-Bold"/>
              </a:rPr>
              <a:t>CALL TO ACTION</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rgbClr val="A0BEBB">
                <a:alpha val="100000"/>
              </a:srgbClr>
            </a:gs>
            <a:gs pos="100000">
              <a:srgbClr val="E2E6E3">
                <a:alpha val="100000"/>
              </a:srgbClr>
            </a:gs>
          </a:gsLst>
          <a:lin ang="5400000"/>
        </a:gradFill>
        <a:effectLst/>
      </p:bgPr>
    </p:bg>
    <p:spTree>
      <p:nvGrpSpPr>
        <p:cNvPr id="1" name=""/>
        <p:cNvGrpSpPr/>
        <p:nvPr/>
      </p:nvGrpSpPr>
      <p:grpSpPr>
        <a:xfrm>
          <a:off x="0" y="0"/>
          <a:ext cx="0" cy="0"/>
          <a:chOff x="0" y="0"/>
          <a:chExt cx="0" cy="0"/>
        </a:xfrm>
      </p:grpSpPr>
      <p:sp>
        <p:nvSpPr>
          <p:cNvPr id="2" name="Freeform 2"/>
          <p:cNvSpPr/>
          <p:nvPr/>
        </p:nvSpPr>
        <p:spPr>
          <a:xfrm>
            <a:off x="8692054" y="3866102"/>
            <a:ext cx="8505692" cy="6850246"/>
          </a:xfrm>
          <a:custGeom>
            <a:avLst/>
            <a:gdLst/>
            <a:ahLst/>
            <a:cxnLst/>
            <a:rect l="l" t="t" r="r" b="b"/>
            <a:pathLst>
              <a:path w="8505692" h="6850246">
                <a:moveTo>
                  <a:pt x="0" y="0"/>
                </a:moveTo>
                <a:lnTo>
                  <a:pt x="8505692" y="0"/>
                </a:lnTo>
                <a:lnTo>
                  <a:pt x="8505692" y="6850246"/>
                </a:lnTo>
                <a:lnTo>
                  <a:pt x="0" y="6850246"/>
                </a:lnTo>
                <a:lnTo>
                  <a:pt x="0" y="0"/>
                </a:lnTo>
                <a:close/>
              </a:path>
            </a:pathLst>
          </a:custGeom>
          <a:blipFill>
            <a:blip r:embed="rId2"/>
            <a:stretch>
              <a:fillRect b="-67509"/>
            </a:stretch>
          </a:blipFill>
        </p:spPr>
      </p:sp>
      <p:grpSp>
        <p:nvGrpSpPr>
          <p:cNvPr id="3" name="Group 3"/>
          <p:cNvGrpSpPr>
            <a:grpSpLocks noChangeAspect="1"/>
          </p:cNvGrpSpPr>
          <p:nvPr/>
        </p:nvGrpSpPr>
        <p:grpSpPr>
          <a:xfrm>
            <a:off x="9735999" y="2166236"/>
            <a:ext cx="6417802" cy="4621566"/>
            <a:chOff x="0" y="0"/>
            <a:chExt cx="3136392" cy="2258568"/>
          </a:xfrm>
        </p:grpSpPr>
        <p:sp>
          <p:nvSpPr>
            <p:cNvPr id="4" name="Freeform 4"/>
            <p:cNvSpPr/>
            <p:nvPr/>
          </p:nvSpPr>
          <p:spPr>
            <a:xfrm>
              <a:off x="114300" y="125984"/>
              <a:ext cx="2882900" cy="1993900"/>
            </a:xfrm>
            <a:custGeom>
              <a:avLst/>
              <a:gdLst/>
              <a:ahLst/>
              <a:cxnLst/>
              <a:rect l="l" t="t" r="r" b="b"/>
              <a:pathLst>
                <a:path w="2882900" h="1993900">
                  <a:moveTo>
                    <a:pt x="2882900" y="1993900"/>
                  </a:moveTo>
                  <a:lnTo>
                    <a:pt x="0" y="1993900"/>
                  </a:lnTo>
                  <a:lnTo>
                    <a:pt x="0" y="0"/>
                  </a:lnTo>
                  <a:lnTo>
                    <a:pt x="2882900" y="0"/>
                  </a:lnTo>
                  <a:lnTo>
                    <a:pt x="2882900" y="1993900"/>
                  </a:lnTo>
                  <a:close/>
                </a:path>
              </a:pathLst>
            </a:custGeom>
            <a:blipFill>
              <a:blip r:embed="rId3"/>
              <a:stretch>
                <a:fillRect t="-605" b="-605"/>
              </a:stretch>
            </a:blipFill>
          </p:spPr>
        </p:sp>
        <p:sp>
          <p:nvSpPr>
            <p:cNvPr id="5" name="Freeform 5"/>
            <p:cNvSpPr/>
            <p:nvPr/>
          </p:nvSpPr>
          <p:spPr>
            <a:xfrm>
              <a:off x="0" y="-1016"/>
              <a:ext cx="3136392" cy="2258568"/>
            </a:xfrm>
            <a:custGeom>
              <a:avLst/>
              <a:gdLst/>
              <a:ahLst/>
              <a:cxnLst/>
              <a:rect l="l" t="t" r="r" b="b"/>
              <a:pathLst>
                <a:path w="3136392" h="2258568">
                  <a:moveTo>
                    <a:pt x="3136392" y="2258568"/>
                  </a:moveTo>
                  <a:lnTo>
                    <a:pt x="0" y="2258568"/>
                  </a:lnTo>
                  <a:lnTo>
                    <a:pt x="0" y="0"/>
                  </a:lnTo>
                  <a:lnTo>
                    <a:pt x="3136392" y="0"/>
                  </a:lnTo>
                  <a:lnTo>
                    <a:pt x="3136392" y="2258568"/>
                  </a:lnTo>
                  <a:close/>
                </a:path>
              </a:pathLst>
            </a:custGeom>
            <a:blipFill>
              <a:blip r:embed="rId4"/>
              <a:stretch>
                <a:fillRect l="-8" r="-8"/>
              </a:stretch>
            </a:blipFill>
          </p:spPr>
        </p:sp>
      </p:grpSp>
      <p:sp>
        <p:nvSpPr>
          <p:cNvPr id="6" name="TextBox 6"/>
          <p:cNvSpPr txBox="1"/>
          <p:nvPr/>
        </p:nvSpPr>
        <p:spPr>
          <a:xfrm>
            <a:off x="1028700" y="2419571"/>
            <a:ext cx="7744670" cy="2472084"/>
          </a:xfrm>
          <a:prstGeom prst="rect">
            <a:avLst/>
          </a:prstGeom>
        </p:spPr>
        <p:txBody>
          <a:bodyPr lIns="0" tIns="0" rIns="0" bIns="0" rtlCol="0" anchor="t">
            <a:spAutoFit/>
          </a:bodyPr>
          <a:lstStyle/>
          <a:p>
            <a:pPr marL="0" lvl="0" indent="0" algn="l">
              <a:lnSpc>
                <a:spcPts val="9576"/>
              </a:lnSpc>
              <a:spcBef>
                <a:spcPct val="0"/>
              </a:spcBef>
            </a:pPr>
            <a:r>
              <a:rPr lang="en-US" sz="9576" spc="-1340">
                <a:solidFill>
                  <a:srgbClr val="4D4E4C"/>
                </a:solidFill>
                <a:latin typeface="Allrounder Monument"/>
                <a:ea typeface="Allrounder Monument"/>
                <a:cs typeface="Allrounder Monument"/>
                <a:sym typeface="Allrounder Monument"/>
              </a:rPr>
              <a:t>LEGO, COFFEE, GYM &amp; FRIENDS</a:t>
            </a:r>
          </a:p>
        </p:txBody>
      </p:sp>
      <p:sp>
        <p:nvSpPr>
          <p:cNvPr id="7" name="TextBox 7"/>
          <p:cNvSpPr txBox="1"/>
          <p:nvPr/>
        </p:nvSpPr>
        <p:spPr>
          <a:xfrm>
            <a:off x="15300859" y="1000125"/>
            <a:ext cx="1896888" cy="207645"/>
          </a:xfrm>
          <a:prstGeom prst="rect">
            <a:avLst/>
          </a:prstGeom>
        </p:spPr>
        <p:txBody>
          <a:bodyPr lIns="0" tIns="0" rIns="0" bIns="0" rtlCol="0" anchor="t">
            <a:spAutoFit/>
          </a:bodyPr>
          <a:lstStyle/>
          <a:p>
            <a:pPr marL="0" lvl="0" indent="0" algn="r">
              <a:lnSpc>
                <a:spcPts val="1679"/>
              </a:lnSpc>
              <a:spcBef>
                <a:spcPct val="0"/>
              </a:spcBef>
            </a:pPr>
            <a:r>
              <a:rPr lang="en-US" sz="1200" spc="96">
                <a:solidFill>
                  <a:srgbClr val="FFFFFF"/>
                </a:solidFill>
                <a:latin typeface="Public Sans"/>
                <a:ea typeface="Public Sans"/>
                <a:cs typeface="Public Sans"/>
                <a:sym typeface="Public Sans"/>
              </a:rPr>
              <a:t>2026</a:t>
            </a:r>
          </a:p>
        </p:txBody>
      </p:sp>
      <p:sp>
        <p:nvSpPr>
          <p:cNvPr id="8" name="TextBox 8"/>
          <p:cNvSpPr txBox="1"/>
          <p:nvPr/>
        </p:nvSpPr>
        <p:spPr>
          <a:xfrm>
            <a:off x="1028700" y="1000125"/>
            <a:ext cx="3110945" cy="207645"/>
          </a:xfrm>
          <a:prstGeom prst="rect">
            <a:avLst/>
          </a:prstGeom>
        </p:spPr>
        <p:txBody>
          <a:bodyPr lIns="0" tIns="0" rIns="0" bIns="0" rtlCol="0" anchor="t">
            <a:spAutoFit/>
          </a:bodyPr>
          <a:lstStyle/>
          <a:p>
            <a:pPr marL="0" lvl="0" indent="0" algn="l">
              <a:lnSpc>
                <a:spcPts val="1679"/>
              </a:lnSpc>
              <a:spcBef>
                <a:spcPct val="0"/>
              </a:spcBef>
            </a:pPr>
            <a:r>
              <a:rPr lang="en-US" sz="1200" spc="96">
                <a:solidFill>
                  <a:srgbClr val="FFFFFF"/>
                </a:solidFill>
                <a:latin typeface="Public Sans"/>
                <a:ea typeface="Public Sans"/>
                <a:cs typeface="Public Sans"/>
                <a:sym typeface="Public Sans"/>
              </a:rPr>
              <a:t>NEW BARN CHURCH</a:t>
            </a:r>
          </a:p>
        </p:txBody>
      </p:sp>
      <p:sp>
        <p:nvSpPr>
          <p:cNvPr id="9" name="TextBox 9"/>
          <p:cNvSpPr txBox="1"/>
          <p:nvPr/>
        </p:nvSpPr>
        <p:spPr>
          <a:xfrm>
            <a:off x="9735999" y="7281179"/>
            <a:ext cx="6417802" cy="410369"/>
          </a:xfrm>
          <a:prstGeom prst="rect">
            <a:avLst/>
          </a:prstGeom>
        </p:spPr>
        <p:txBody>
          <a:bodyPr lIns="0" tIns="0" rIns="0" bIns="0" rtlCol="0" anchor="t">
            <a:spAutoFit/>
          </a:bodyPr>
          <a:lstStyle/>
          <a:p>
            <a:pPr marL="0" lvl="0" indent="0" algn="ctr">
              <a:lnSpc>
                <a:spcPts val="3150"/>
              </a:lnSpc>
            </a:pPr>
            <a:r>
              <a:rPr lang="en-US" sz="2800" spc="78" dirty="0">
                <a:solidFill>
                  <a:srgbClr val="4D4E4C"/>
                </a:solidFill>
                <a:latin typeface="Public Sans"/>
                <a:ea typeface="Public Sans"/>
                <a:cs typeface="Public Sans"/>
                <a:sym typeface="Public Sans"/>
              </a:rPr>
              <a:t>Something about me.</a:t>
            </a: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allOver"/>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rgbClr val="A0BEBB">
                <a:alpha val="100000"/>
              </a:srgbClr>
            </a:gs>
            <a:gs pos="100000">
              <a:srgbClr val="E2E6E3">
                <a:alpha val="100000"/>
              </a:srgbClr>
            </a:gs>
          </a:gsLst>
          <a:lin ang="5400000"/>
        </a:gradFill>
        <a:effectLst/>
      </p:bgPr>
    </p:bg>
    <p:spTree>
      <p:nvGrpSpPr>
        <p:cNvPr id="1" name=""/>
        <p:cNvGrpSpPr/>
        <p:nvPr/>
      </p:nvGrpSpPr>
      <p:grpSpPr>
        <a:xfrm>
          <a:off x="0" y="0"/>
          <a:ext cx="0" cy="0"/>
          <a:chOff x="0" y="0"/>
          <a:chExt cx="0" cy="0"/>
        </a:xfrm>
      </p:grpSpPr>
      <p:sp>
        <p:nvSpPr>
          <p:cNvPr id="2" name="TextBox 2"/>
          <p:cNvSpPr txBox="1"/>
          <p:nvPr/>
        </p:nvSpPr>
        <p:spPr>
          <a:xfrm>
            <a:off x="4662014" y="3663699"/>
            <a:ext cx="8963972" cy="2684261"/>
          </a:xfrm>
          <a:prstGeom prst="rect">
            <a:avLst/>
          </a:prstGeom>
        </p:spPr>
        <p:txBody>
          <a:bodyPr lIns="0" tIns="0" rIns="0" bIns="0" rtlCol="0" anchor="t">
            <a:spAutoFit/>
          </a:bodyPr>
          <a:lstStyle/>
          <a:p>
            <a:pPr marL="0" lvl="0" indent="0" algn="ctr">
              <a:lnSpc>
                <a:spcPts val="10400"/>
              </a:lnSpc>
              <a:spcBef>
                <a:spcPct val="0"/>
              </a:spcBef>
            </a:pPr>
            <a:r>
              <a:rPr lang="en-US" sz="10400" spc="-1456" dirty="0">
                <a:solidFill>
                  <a:srgbClr val="4D4E4C"/>
                </a:solidFill>
                <a:latin typeface="Allrounder Monument"/>
                <a:ea typeface="Allrounder Monument"/>
                <a:cs typeface="Allrounder Monument"/>
                <a:sym typeface="Allrounder Monument"/>
              </a:rPr>
              <a:t>FAKE  VS </a:t>
            </a:r>
          </a:p>
          <a:p>
            <a:pPr marL="0" lvl="0" indent="0" algn="ctr">
              <a:lnSpc>
                <a:spcPts val="10400"/>
              </a:lnSpc>
              <a:spcBef>
                <a:spcPct val="0"/>
              </a:spcBef>
            </a:pPr>
            <a:r>
              <a:rPr lang="en-US" sz="10400" spc="-1456" dirty="0">
                <a:solidFill>
                  <a:srgbClr val="4D4E4C"/>
                </a:solidFill>
                <a:latin typeface="Allrounder Monument"/>
                <a:ea typeface="Allrounder Monument"/>
                <a:cs typeface="Allrounder Monument"/>
                <a:sym typeface="Allrounder Monument"/>
              </a:rPr>
              <a:t>REAL</a:t>
            </a:r>
          </a:p>
        </p:txBody>
      </p:sp>
      <p:sp>
        <p:nvSpPr>
          <p:cNvPr id="3" name="TextBox 3"/>
          <p:cNvSpPr txBox="1"/>
          <p:nvPr/>
        </p:nvSpPr>
        <p:spPr>
          <a:xfrm>
            <a:off x="15300859" y="990600"/>
            <a:ext cx="1896888" cy="266103"/>
          </a:xfrm>
          <a:prstGeom prst="rect">
            <a:avLst/>
          </a:prstGeom>
        </p:spPr>
        <p:txBody>
          <a:bodyPr lIns="0" tIns="0" rIns="0" bIns="0" rtlCol="0" anchor="t">
            <a:spAutoFit/>
          </a:bodyPr>
          <a:lstStyle/>
          <a:p>
            <a:pPr marL="0" lvl="0" indent="0" algn="r">
              <a:lnSpc>
                <a:spcPts val="2132"/>
              </a:lnSpc>
              <a:spcBef>
                <a:spcPct val="0"/>
              </a:spcBef>
            </a:pPr>
            <a:r>
              <a:rPr lang="en-US" sz="1523" spc="121">
                <a:solidFill>
                  <a:srgbClr val="FFFFFF"/>
                </a:solidFill>
                <a:latin typeface="Public Sans"/>
                <a:ea typeface="Public Sans"/>
                <a:cs typeface="Public Sans"/>
                <a:sym typeface="Public Sans"/>
              </a:rPr>
              <a:t>2026</a:t>
            </a:r>
          </a:p>
        </p:txBody>
      </p:sp>
      <p:sp>
        <p:nvSpPr>
          <p:cNvPr id="4" name="TextBox 4"/>
          <p:cNvSpPr txBox="1"/>
          <p:nvPr/>
        </p:nvSpPr>
        <p:spPr>
          <a:xfrm>
            <a:off x="1028700" y="990600"/>
            <a:ext cx="3110945" cy="266103"/>
          </a:xfrm>
          <a:prstGeom prst="rect">
            <a:avLst/>
          </a:prstGeom>
        </p:spPr>
        <p:txBody>
          <a:bodyPr lIns="0" tIns="0" rIns="0" bIns="0" rtlCol="0" anchor="t">
            <a:spAutoFit/>
          </a:bodyPr>
          <a:lstStyle/>
          <a:p>
            <a:pPr marL="0" lvl="0" indent="0" algn="l">
              <a:lnSpc>
                <a:spcPts val="2132"/>
              </a:lnSpc>
              <a:spcBef>
                <a:spcPct val="0"/>
              </a:spcBef>
            </a:pPr>
            <a:r>
              <a:rPr lang="en-US" sz="1523" spc="121">
                <a:solidFill>
                  <a:srgbClr val="FFFFFF"/>
                </a:solidFill>
                <a:latin typeface="Public Sans"/>
                <a:ea typeface="Public Sans"/>
                <a:cs typeface="Public Sans"/>
                <a:sym typeface="Public Sans"/>
              </a:rPr>
              <a:t>NEW BARN CHURCH</a:t>
            </a:r>
          </a:p>
        </p:txBody>
      </p:sp>
      <p:sp>
        <p:nvSpPr>
          <p:cNvPr id="5" name="TextBox 5"/>
          <p:cNvSpPr txBox="1"/>
          <p:nvPr/>
        </p:nvSpPr>
        <p:spPr>
          <a:xfrm>
            <a:off x="5935099" y="6347960"/>
            <a:ext cx="6417802" cy="467244"/>
          </a:xfrm>
          <a:prstGeom prst="rect">
            <a:avLst/>
          </a:prstGeom>
        </p:spPr>
        <p:txBody>
          <a:bodyPr lIns="0" tIns="0" rIns="0" bIns="0" rtlCol="0" anchor="t">
            <a:spAutoFit/>
          </a:bodyPr>
          <a:lstStyle/>
          <a:p>
            <a:pPr marL="0" lvl="0" indent="0" algn="ctr">
              <a:lnSpc>
                <a:spcPts val="3999"/>
              </a:lnSpc>
            </a:pPr>
            <a:r>
              <a:rPr lang="en-US" sz="2800" spc="99" dirty="0">
                <a:solidFill>
                  <a:srgbClr val="4D4E4C"/>
                </a:solidFill>
                <a:latin typeface="Public Sans"/>
                <a:ea typeface="Public Sans"/>
                <a:cs typeface="Public Sans"/>
                <a:sym typeface="Public Sans"/>
              </a:rPr>
              <a:t>NO LOGO ON THE BRICKS</a:t>
            </a:r>
          </a:p>
        </p:txBody>
      </p:sp>
      <p:sp>
        <p:nvSpPr>
          <p:cNvPr id="6" name="TextBox 6"/>
          <p:cNvSpPr txBox="1"/>
          <p:nvPr/>
        </p:nvSpPr>
        <p:spPr>
          <a:xfrm>
            <a:off x="5935099" y="2781300"/>
            <a:ext cx="6417802" cy="639645"/>
          </a:xfrm>
          <a:prstGeom prst="rect">
            <a:avLst/>
          </a:prstGeom>
        </p:spPr>
        <p:txBody>
          <a:bodyPr lIns="0" tIns="0" rIns="0" bIns="0" rtlCol="0" anchor="t">
            <a:spAutoFit/>
          </a:bodyPr>
          <a:lstStyle/>
          <a:p>
            <a:pPr marL="0" lvl="0" indent="0" algn="ctr">
              <a:lnSpc>
                <a:spcPts val="5596"/>
              </a:lnSpc>
            </a:pPr>
            <a:r>
              <a:rPr lang="en-US" sz="2798" b="1" spc="139" dirty="0">
                <a:solidFill>
                  <a:srgbClr val="4D4E4C"/>
                </a:solidFill>
                <a:latin typeface="Public Sans Ultra-Bold"/>
                <a:ea typeface="Public Sans Ultra-Bold"/>
                <a:cs typeface="Public Sans Ultra-Bold"/>
                <a:sym typeface="Public Sans Ultra-Bold"/>
              </a:rPr>
              <a:t>FAKE LEGO</a:t>
            </a:r>
          </a:p>
        </p:txBody>
      </p:sp>
      <p:sp>
        <p:nvSpPr>
          <p:cNvPr id="8" name="TextBox 7">
            <a:extLst>
              <a:ext uri="{FF2B5EF4-FFF2-40B4-BE49-F238E27FC236}">
                <a16:creationId xmlns:a16="http://schemas.microsoft.com/office/drawing/2014/main" id="{D0BD7DF4-ACCB-4850-828C-B1858FEFB85F}"/>
              </a:ext>
            </a:extLst>
          </p:cNvPr>
          <p:cNvSpPr txBox="1"/>
          <p:nvPr/>
        </p:nvSpPr>
        <p:spPr>
          <a:xfrm>
            <a:off x="4572000" y="4961765"/>
            <a:ext cx="9144000" cy="369332"/>
          </a:xfrm>
          <a:prstGeom prst="rect">
            <a:avLst/>
          </a:prstGeom>
          <a:noFill/>
        </p:spPr>
        <p:txBody>
          <a:bodyPr wrap="square">
            <a:spAutoFit/>
          </a:bodyPr>
          <a:lstStyle/>
          <a:p>
            <a:endParaRPr lang="en-GB" dirty="0"/>
          </a:p>
        </p:txBody>
      </p:sp>
      <p:sp>
        <p:nvSpPr>
          <p:cNvPr id="10" name="TextBox 9">
            <a:extLst>
              <a:ext uri="{FF2B5EF4-FFF2-40B4-BE49-F238E27FC236}">
                <a16:creationId xmlns:a16="http://schemas.microsoft.com/office/drawing/2014/main" id="{45EC42B2-42E9-47A9-9E0D-2AD46026EF5F}"/>
              </a:ext>
            </a:extLst>
          </p:cNvPr>
          <p:cNvSpPr txBox="1"/>
          <p:nvPr/>
        </p:nvSpPr>
        <p:spPr>
          <a:xfrm>
            <a:off x="4572000" y="4961765"/>
            <a:ext cx="9144000" cy="369332"/>
          </a:xfrm>
          <a:prstGeom prst="rect">
            <a:avLst/>
          </a:prstGeom>
          <a:noFill/>
        </p:spPr>
        <p:txBody>
          <a:bodyPr wrap="square">
            <a:spAutoFit/>
          </a:bodyPr>
          <a:lstStyle/>
          <a:p>
            <a:endParaRPr lang="en-GB" dirty="0"/>
          </a:p>
        </p:txBody>
      </p:sp>
      <p:sp>
        <p:nvSpPr>
          <p:cNvPr id="12" name="TextBox 11">
            <a:extLst>
              <a:ext uri="{FF2B5EF4-FFF2-40B4-BE49-F238E27FC236}">
                <a16:creationId xmlns:a16="http://schemas.microsoft.com/office/drawing/2014/main" id="{EF9DF6A9-6A82-4AAE-9335-A58059925954}"/>
              </a:ext>
            </a:extLst>
          </p:cNvPr>
          <p:cNvSpPr txBox="1"/>
          <p:nvPr/>
        </p:nvSpPr>
        <p:spPr>
          <a:xfrm>
            <a:off x="4572000" y="4961765"/>
            <a:ext cx="9144000" cy="369332"/>
          </a:xfrm>
          <a:prstGeom prst="rect">
            <a:avLst/>
          </a:prstGeom>
          <a:noFill/>
        </p:spPr>
        <p:txBody>
          <a:bodyPr wrap="square">
            <a:spAutoFit/>
          </a:bodyPr>
          <a:lstStyle/>
          <a:p>
            <a:endParaRPr lang="en-GB" dirty="0"/>
          </a:p>
        </p:txBody>
      </p:sp>
      <p:sp>
        <p:nvSpPr>
          <p:cNvPr id="11" name="TextBox 5">
            <a:extLst>
              <a:ext uri="{FF2B5EF4-FFF2-40B4-BE49-F238E27FC236}">
                <a16:creationId xmlns:a16="http://schemas.microsoft.com/office/drawing/2014/main" id="{D7C0669B-2ED5-4960-9DE5-D4E764A67523}"/>
              </a:ext>
            </a:extLst>
          </p:cNvPr>
          <p:cNvSpPr txBox="1"/>
          <p:nvPr/>
        </p:nvSpPr>
        <p:spPr>
          <a:xfrm>
            <a:off x="5935099" y="6897579"/>
            <a:ext cx="6417802" cy="467244"/>
          </a:xfrm>
          <a:prstGeom prst="rect">
            <a:avLst/>
          </a:prstGeom>
        </p:spPr>
        <p:txBody>
          <a:bodyPr lIns="0" tIns="0" rIns="0" bIns="0" rtlCol="0" anchor="t">
            <a:spAutoFit/>
          </a:bodyPr>
          <a:lstStyle/>
          <a:p>
            <a:pPr marL="0" lvl="0" indent="0" algn="ctr">
              <a:lnSpc>
                <a:spcPts val="3999"/>
              </a:lnSpc>
            </a:pPr>
            <a:r>
              <a:rPr lang="en-US" sz="2800" spc="99" dirty="0">
                <a:solidFill>
                  <a:srgbClr val="4D4E4C"/>
                </a:solidFill>
                <a:latin typeface="Public Sans"/>
                <a:ea typeface="Public Sans"/>
                <a:cs typeface="Public Sans"/>
                <a:sym typeface="Public Sans"/>
              </a:rPr>
              <a:t>CHEAP QUALITY/ COSTING</a:t>
            </a:r>
          </a:p>
        </p:txBody>
      </p:sp>
      <p:sp>
        <p:nvSpPr>
          <p:cNvPr id="13" name="TextBox 5">
            <a:extLst>
              <a:ext uri="{FF2B5EF4-FFF2-40B4-BE49-F238E27FC236}">
                <a16:creationId xmlns:a16="http://schemas.microsoft.com/office/drawing/2014/main" id="{0952A43A-C449-434E-BBB0-6DF5DB041DB0}"/>
              </a:ext>
            </a:extLst>
          </p:cNvPr>
          <p:cNvSpPr txBox="1"/>
          <p:nvPr/>
        </p:nvSpPr>
        <p:spPr>
          <a:xfrm>
            <a:off x="6019800" y="7447198"/>
            <a:ext cx="6417802" cy="467244"/>
          </a:xfrm>
          <a:prstGeom prst="rect">
            <a:avLst/>
          </a:prstGeom>
        </p:spPr>
        <p:txBody>
          <a:bodyPr lIns="0" tIns="0" rIns="0" bIns="0" rtlCol="0" anchor="t">
            <a:spAutoFit/>
          </a:bodyPr>
          <a:lstStyle/>
          <a:p>
            <a:pPr marL="0" lvl="0" indent="0" algn="ctr">
              <a:lnSpc>
                <a:spcPts val="3999"/>
              </a:lnSpc>
            </a:pPr>
            <a:r>
              <a:rPr lang="en-US" sz="2800" spc="99" dirty="0">
                <a:solidFill>
                  <a:srgbClr val="4D4E4C"/>
                </a:solidFill>
                <a:latin typeface="Public Sans"/>
                <a:ea typeface="Public Sans"/>
                <a:cs typeface="Public Sans"/>
                <a:sym typeface="Public Sans"/>
              </a:rPr>
              <a:t>CONFUSING INSTRUCTIONS</a:t>
            </a:r>
          </a:p>
        </p:txBody>
      </p:sp>
      <p:pic>
        <p:nvPicPr>
          <p:cNvPr id="7" name="Picture 6">
            <a:extLst>
              <a:ext uri="{FF2B5EF4-FFF2-40B4-BE49-F238E27FC236}">
                <a16:creationId xmlns:a16="http://schemas.microsoft.com/office/drawing/2014/main" id="{EF057E05-52AF-4336-92C0-12712F4EA39D}"/>
              </a:ext>
            </a:extLst>
          </p:cNvPr>
          <p:cNvPicPr>
            <a:picLocks noChangeAspect="1"/>
          </p:cNvPicPr>
          <p:nvPr/>
        </p:nvPicPr>
        <p:blipFill rotWithShape="1">
          <a:blip r:embed="rId2"/>
          <a:srcRect l="51515"/>
          <a:stretch/>
        </p:blipFill>
        <p:spPr>
          <a:xfrm>
            <a:off x="12169156" y="2628900"/>
            <a:ext cx="4186745" cy="5029199"/>
          </a:xfrm>
          <a:prstGeom prst="rect">
            <a:avLst/>
          </a:prstGeom>
        </p:spPr>
      </p:pic>
      <p:pic>
        <p:nvPicPr>
          <p:cNvPr id="1026" name="Picture 2" descr="With the Example of 14 Popular Brands, We Found Out How to Tell an ...">
            <a:extLst>
              <a:ext uri="{FF2B5EF4-FFF2-40B4-BE49-F238E27FC236}">
                <a16:creationId xmlns:a16="http://schemas.microsoft.com/office/drawing/2014/main" id="{7E5640E1-E674-4474-80A3-6865F04086D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52548"/>
          <a:stretch/>
        </p:blipFill>
        <p:spPr bwMode="auto">
          <a:xfrm>
            <a:off x="2160456" y="2899404"/>
            <a:ext cx="3962400" cy="48633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1" grpId="0"/>
      <p:bldP spid="13"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rgbClr val="A0BEBB">
                <a:alpha val="100000"/>
              </a:srgbClr>
            </a:gs>
            <a:gs pos="100000">
              <a:srgbClr val="E2E6E3">
                <a:alpha val="100000"/>
              </a:srgbClr>
            </a:gs>
          </a:gsLst>
          <a:lin ang="5400000"/>
        </a:gradFill>
        <a:effectLst/>
      </p:bgPr>
    </p:bg>
    <p:spTree>
      <p:nvGrpSpPr>
        <p:cNvPr id="1" name=""/>
        <p:cNvGrpSpPr/>
        <p:nvPr/>
      </p:nvGrpSpPr>
      <p:grpSpPr>
        <a:xfrm>
          <a:off x="0" y="0"/>
          <a:ext cx="0" cy="0"/>
          <a:chOff x="0" y="0"/>
          <a:chExt cx="0" cy="0"/>
        </a:xfrm>
      </p:grpSpPr>
      <p:sp>
        <p:nvSpPr>
          <p:cNvPr id="2" name="Freeform 2"/>
          <p:cNvSpPr/>
          <p:nvPr/>
        </p:nvSpPr>
        <p:spPr>
          <a:xfrm>
            <a:off x="0" y="0"/>
            <a:ext cx="18288000" cy="5143500"/>
          </a:xfrm>
          <a:custGeom>
            <a:avLst/>
            <a:gdLst/>
            <a:ahLst/>
            <a:cxnLst/>
            <a:rect l="l" t="t" r="r" b="b"/>
            <a:pathLst>
              <a:path w="18288000" h="5143500">
                <a:moveTo>
                  <a:pt x="0" y="0"/>
                </a:moveTo>
                <a:lnTo>
                  <a:pt x="18288000" y="0"/>
                </a:lnTo>
                <a:lnTo>
                  <a:pt x="18288000" y="5143500"/>
                </a:lnTo>
                <a:lnTo>
                  <a:pt x="0" y="5143500"/>
                </a:lnTo>
                <a:lnTo>
                  <a:pt x="0" y="0"/>
                </a:lnTo>
                <a:close/>
              </a:path>
            </a:pathLst>
          </a:custGeom>
          <a:blipFill>
            <a:blip r:embed="rId2"/>
            <a:stretch>
              <a:fillRect/>
            </a:stretch>
          </a:blipFill>
        </p:spPr>
      </p:sp>
      <p:sp>
        <p:nvSpPr>
          <p:cNvPr id="3" name="TextBox 3"/>
          <p:cNvSpPr txBox="1"/>
          <p:nvPr/>
        </p:nvSpPr>
        <p:spPr>
          <a:xfrm>
            <a:off x="2852727" y="5941771"/>
            <a:ext cx="12582547" cy="2039597"/>
          </a:xfrm>
          <a:prstGeom prst="rect">
            <a:avLst/>
          </a:prstGeom>
        </p:spPr>
        <p:txBody>
          <a:bodyPr lIns="0" tIns="0" rIns="0" bIns="0" rtlCol="0" anchor="t">
            <a:spAutoFit/>
          </a:bodyPr>
          <a:lstStyle/>
          <a:p>
            <a:pPr marL="0" lvl="0" indent="0" algn="ctr">
              <a:lnSpc>
                <a:spcPts val="7918"/>
              </a:lnSpc>
              <a:spcBef>
                <a:spcPct val="0"/>
              </a:spcBef>
            </a:pPr>
            <a:r>
              <a:rPr lang="en-US" sz="7918" spc="-1108" dirty="0">
                <a:solidFill>
                  <a:srgbClr val="4D4E4C"/>
                </a:solidFill>
                <a:latin typeface="Allrounder Monument"/>
                <a:ea typeface="Allrounder Monument"/>
                <a:cs typeface="Allrounder Monument"/>
                <a:sym typeface="Allrounder Monument"/>
              </a:rPr>
              <a:t>1)ARE WE SEEING JESUS CLEARLY?</a:t>
            </a:r>
          </a:p>
        </p:txBody>
      </p:sp>
      <p:sp>
        <p:nvSpPr>
          <p:cNvPr id="4" name="TextBox 4"/>
          <p:cNvSpPr txBox="1"/>
          <p:nvPr/>
        </p:nvSpPr>
        <p:spPr>
          <a:xfrm>
            <a:off x="1028700" y="1000125"/>
            <a:ext cx="3110945" cy="247904"/>
          </a:xfrm>
          <a:prstGeom prst="rect">
            <a:avLst/>
          </a:prstGeom>
        </p:spPr>
        <p:txBody>
          <a:bodyPr lIns="0" tIns="0" rIns="0" bIns="0" rtlCol="0" anchor="t">
            <a:spAutoFit/>
          </a:bodyPr>
          <a:lstStyle/>
          <a:p>
            <a:pPr marL="0" lvl="0" indent="0" algn="l">
              <a:lnSpc>
                <a:spcPts val="2085"/>
              </a:lnSpc>
              <a:spcBef>
                <a:spcPct val="0"/>
              </a:spcBef>
            </a:pPr>
            <a:r>
              <a:rPr lang="en-US" sz="1489" spc="119">
                <a:solidFill>
                  <a:srgbClr val="FFFFFF"/>
                </a:solidFill>
                <a:latin typeface="Public Sans"/>
                <a:ea typeface="Public Sans"/>
                <a:cs typeface="Public Sans"/>
                <a:sym typeface="Public Sans"/>
              </a:rPr>
              <a:t>NEW BARN CHURCH</a:t>
            </a:r>
          </a:p>
        </p:txBody>
      </p:sp>
      <p:sp>
        <p:nvSpPr>
          <p:cNvPr id="6" name="TextBox 6"/>
          <p:cNvSpPr txBox="1"/>
          <p:nvPr/>
        </p:nvSpPr>
        <p:spPr>
          <a:xfrm>
            <a:off x="15300859" y="1000125"/>
            <a:ext cx="1896888" cy="247904"/>
          </a:xfrm>
          <a:prstGeom prst="rect">
            <a:avLst/>
          </a:prstGeom>
        </p:spPr>
        <p:txBody>
          <a:bodyPr lIns="0" tIns="0" rIns="0" bIns="0" rtlCol="0" anchor="t">
            <a:spAutoFit/>
          </a:bodyPr>
          <a:lstStyle/>
          <a:p>
            <a:pPr marL="0" lvl="0" indent="0" algn="r">
              <a:lnSpc>
                <a:spcPts val="2085"/>
              </a:lnSpc>
              <a:spcBef>
                <a:spcPct val="0"/>
              </a:spcBef>
            </a:pPr>
            <a:r>
              <a:rPr lang="en-US" sz="1489" spc="119">
                <a:solidFill>
                  <a:srgbClr val="FFFFFF"/>
                </a:solidFill>
                <a:latin typeface="Public Sans"/>
                <a:ea typeface="Public Sans"/>
                <a:cs typeface="Public Sans"/>
                <a:sym typeface="Public Sans"/>
              </a:rPr>
              <a:t>2026</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rgbClr val="A0BEBB">
                <a:alpha val="100000"/>
              </a:srgbClr>
            </a:gs>
            <a:gs pos="100000">
              <a:srgbClr val="E2E6E3">
                <a:alpha val="100000"/>
              </a:srgbClr>
            </a:gs>
          </a:gsLst>
          <a:lin ang="5400000"/>
        </a:gradFill>
        <a:effectLst/>
      </p:bgPr>
    </p:bg>
    <p:spTree>
      <p:nvGrpSpPr>
        <p:cNvPr id="1" name=""/>
        <p:cNvGrpSpPr/>
        <p:nvPr/>
      </p:nvGrpSpPr>
      <p:grpSpPr>
        <a:xfrm>
          <a:off x="0" y="0"/>
          <a:ext cx="0" cy="0"/>
          <a:chOff x="0" y="0"/>
          <a:chExt cx="0" cy="0"/>
        </a:xfrm>
      </p:grpSpPr>
      <p:sp>
        <p:nvSpPr>
          <p:cNvPr id="2" name="Freeform 2"/>
          <p:cNvSpPr/>
          <p:nvPr/>
        </p:nvSpPr>
        <p:spPr>
          <a:xfrm>
            <a:off x="4891154" y="5950807"/>
            <a:ext cx="8505692" cy="4431443"/>
          </a:xfrm>
          <a:custGeom>
            <a:avLst/>
            <a:gdLst/>
            <a:ahLst/>
            <a:cxnLst/>
            <a:rect l="l" t="t" r="r" b="b"/>
            <a:pathLst>
              <a:path w="8505692" h="4431443">
                <a:moveTo>
                  <a:pt x="0" y="0"/>
                </a:moveTo>
                <a:lnTo>
                  <a:pt x="8505692" y="0"/>
                </a:lnTo>
                <a:lnTo>
                  <a:pt x="8505692" y="4431443"/>
                </a:lnTo>
                <a:lnTo>
                  <a:pt x="0" y="4431443"/>
                </a:lnTo>
                <a:lnTo>
                  <a:pt x="0" y="0"/>
                </a:lnTo>
                <a:close/>
              </a:path>
            </a:pathLst>
          </a:custGeom>
          <a:blipFill>
            <a:blip r:embed="rId2"/>
            <a:stretch>
              <a:fillRect b="-158940"/>
            </a:stretch>
          </a:blipFill>
        </p:spPr>
      </p:sp>
      <p:sp>
        <p:nvSpPr>
          <p:cNvPr id="3" name="TextBox 3"/>
          <p:cNvSpPr txBox="1"/>
          <p:nvPr/>
        </p:nvSpPr>
        <p:spPr>
          <a:xfrm>
            <a:off x="5271665" y="2371946"/>
            <a:ext cx="7744670" cy="3027912"/>
          </a:xfrm>
          <a:prstGeom prst="rect">
            <a:avLst/>
          </a:prstGeom>
        </p:spPr>
        <p:txBody>
          <a:bodyPr lIns="0" tIns="0" rIns="0" bIns="0" rtlCol="0" anchor="t">
            <a:spAutoFit/>
          </a:bodyPr>
          <a:lstStyle/>
          <a:p>
            <a:pPr marL="0" lvl="0" indent="0" algn="ctr">
              <a:lnSpc>
                <a:spcPts val="7834"/>
              </a:lnSpc>
              <a:spcBef>
                <a:spcPct val="0"/>
              </a:spcBef>
            </a:pPr>
            <a:endParaRPr lang="en-US" sz="7834" u="none" strike="noStrike" spc="-1096" dirty="0">
              <a:solidFill>
                <a:srgbClr val="4D4E4C"/>
              </a:solidFill>
              <a:latin typeface="Allrounder Monument"/>
              <a:ea typeface="Allrounder Monument"/>
              <a:cs typeface="Allrounder Monument"/>
              <a:sym typeface="Allrounder Monument"/>
            </a:endParaRPr>
          </a:p>
          <a:p>
            <a:pPr marL="0" lvl="0" indent="0" algn="ctr">
              <a:lnSpc>
                <a:spcPts val="7834"/>
              </a:lnSpc>
              <a:spcBef>
                <a:spcPct val="0"/>
              </a:spcBef>
            </a:pPr>
            <a:r>
              <a:rPr lang="en-US" sz="7834" u="none" strike="noStrike" spc="-1096" dirty="0">
                <a:solidFill>
                  <a:srgbClr val="4D4E4C"/>
                </a:solidFill>
                <a:latin typeface="Allrounder Monument"/>
                <a:ea typeface="Allrounder Monument"/>
                <a:cs typeface="Allrounder Monument"/>
                <a:sym typeface="Allrounder Monument"/>
              </a:rPr>
              <a:t>MATTHEW</a:t>
            </a:r>
          </a:p>
          <a:p>
            <a:pPr marL="0" lvl="0" indent="0" algn="ctr">
              <a:lnSpc>
                <a:spcPts val="7834"/>
              </a:lnSpc>
              <a:spcBef>
                <a:spcPct val="0"/>
              </a:spcBef>
            </a:pPr>
            <a:r>
              <a:rPr lang="en-US" sz="7834" u="none" strike="noStrike" spc="-1096" dirty="0">
                <a:solidFill>
                  <a:srgbClr val="4D4E4C"/>
                </a:solidFill>
                <a:latin typeface="Allrounder Monument"/>
                <a:ea typeface="Allrounder Monument"/>
                <a:cs typeface="Allrounder Monument"/>
                <a:sym typeface="Allrounder Monument"/>
              </a:rPr>
              <a:t>5:17–18</a:t>
            </a:r>
          </a:p>
        </p:txBody>
      </p:sp>
      <p:sp>
        <p:nvSpPr>
          <p:cNvPr id="4" name="TextBox 4"/>
          <p:cNvSpPr txBox="1"/>
          <p:nvPr/>
        </p:nvSpPr>
        <p:spPr>
          <a:xfrm>
            <a:off x="15300859" y="1000125"/>
            <a:ext cx="1896888" cy="207645"/>
          </a:xfrm>
          <a:prstGeom prst="rect">
            <a:avLst/>
          </a:prstGeom>
        </p:spPr>
        <p:txBody>
          <a:bodyPr lIns="0" tIns="0" rIns="0" bIns="0" rtlCol="0" anchor="t">
            <a:spAutoFit/>
          </a:bodyPr>
          <a:lstStyle/>
          <a:p>
            <a:pPr marL="0" lvl="0" indent="0" algn="r">
              <a:lnSpc>
                <a:spcPts val="1679"/>
              </a:lnSpc>
              <a:spcBef>
                <a:spcPct val="0"/>
              </a:spcBef>
            </a:pPr>
            <a:r>
              <a:rPr lang="en-US" sz="1200" spc="96">
                <a:solidFill>
                  <a:srgbClr val="FFFFFF"/>
                </a:solidFill>
                <a:latin typeface="Public Sans"/>
                <a:ea typeface="Public Sans"/>
                <a:cs typeface="Public Sans"/>
                <a:sym typeface="Public Sans"/>
              </a:rPr>
              <a:t>2026</a:t>
            </a:r>
          </a:p>
        </p:txBody>
      </p:sp>
      <p:sp>
        <p:nvSpPr>
          <p:cNvPr id="5" name="TextBox 5"/>
          <p:cNvSpPr txBox="1"/>
          <p:nvPr/>
        </p:nvSpPr>
        <p:spPr>
          <a:xfrm>
            <a:off x="1028700" y="1000125"/>
            <a:ext cx="3110945" cy="207645"/>
          </a:xfrm>
          <a:prstGeom prst="rect">
            <a:avLst/>
          </a:prstGeom>
        </p:spPr>
        <p:txBody>
          <a:bodyPr lIns="0" tIns="0" rIns="0" bIns="0" rtlCol="0" anchor="t">
            <a:spAutoFit/>
          </a:bodyPr>
          <a:lstStyle/>
          <a:p>
            <a:pPr marL="0" lvl="0" indent="0" algn="l">
              <a:lnSpc>
                <a:spcPts val="1679"/>
              </a:lnSpc>
              <a:spcBef>
                <a:spcPct val="0"/>
              </a:spcBef>
            </a:pPr>
            <a:r>
              <a:rPr lang="en-US" sz="1200" spc="96">
                <a:solidFill>
                  <a:srgbClr val="FFFFFF"/>
                </a:solidFill>
                <a:latin typeface="Public Sans"/>
                <a:ea typeface="Public Sans"/>
                <a:cs typeface="Public Sans"/>
                <a:sym typeface="Public Sans"/>
              </a:rPr>
              <a:t>NEW BARN CHURCH</a:t>
            </a:r>
          </a:p>
        </p:txBody>
      </p:sp>
      <p:sp>
        <p:nvSpPr>
          <p:cNvPr id="6" name="TextBox 6"/>
          <p:cNvSpPr txBox="1"/>
          <p:nvPr/>
        </p:nvSpPr>
        <p:spPr>
          <a:xfrm>
            <a:off x="5609438" y="6479640"/>
            <a:ext cx="7069125" cy="3282950"/>
          </a:xfrm>
          <a:prstGeom prst="rect">
            <a:avLst/>
          </a:prstGeom>
        </p:spPr>
        <p:txBody>
          <a:bodyPr lIns="0" tIns="0" rIns="0" bIns="0" rtlCol="0" anchor="t">
            <a:spAutoFit/>
          </a:bodyPr>
          <a:lstStyle/>
          <a:p>
            <a:pPr marL="0" lvl="0" indent="0" algn="ctr">
              <a:lnSpc>
                <a:spcPts val="3150"/>
              </a:lnSpc>
            </a:pPr>
            <a:r>
              <a:rPr lang="en-GB" sz="2800" spc="78" dirty="0">
                <a:solidFill>
                  <a:srgbClr val="4D4E4C"/>
                </a:solidFill>
                <a:latin typeface="Public Sans"/>
                <a:ea typeface="Public Sans"/>
                <a:cs typeface="Public Sans"/>
                <a:sym typeface="Public Sans"/>
              </a:rPr>
              <a:t>17 “Do not think that I have come to abolish the Law or the Prophets; I have not come to abolish them but to fulfil them. 18 For truly I tell you, until heaven and earth disappear, not the smallest letter, not the least stroke of a pen, will by any means disappear from the Law until everything is accomplished.</a:t>
            </a:r>
            <a:endParaRPr lang="en-US" sz="2800" spc="78" dirty="0">
              <a:solidFill>
                <a:srgbClr val="4D4E4C"/>
              </a:solidFill>
              <a:latin typeface="Public Sans"/>
              <a:ea typeface="Public Sans"/>
              <a:cs typeface="Public Sans"/>
              <a:sym typeface="Public Sans"/>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rgbClr val="A0BEBB">
                <a:alpha val="100000"/>
              </a:srgbClr>
            </a:gs>
            <a:gs pos="100000">
              <a:srgbClr val="E2E6E3">
                <a:alpha val="100000"/>
              </a:srgbClr>
            </a:gs>
          </a:gsLst>
          <a:lin ang="5400000"/>
        </a:gradFill>
        <a:effectLst/>
      </p:bgPr>
    </p:bg>
    <p:spTree>
      <p:nvGrpSpPr>
        <p:cNvPr id="1" name=""/>
        <p:cNvGrpSpPr/>
        <p:nvPr/>
      </p:nvGrpSpPr>
      <p:grpSpPr>
        <a:xfrm>
          <a:off x="0" y="0"/>
          <a:ext cx="0" cy="0"/>
          <a:chOff x="0" y="0"/>
          <a:chExt cx="0" cy="0"/>
        </a:xfrm>
      </p:grpSpPr>
      <p:sp>
        <p:nvSpPr>
          <p:cNvPr id="2" name="Freeform 2"/>
          <p:cNvSpPr/>
          <p:nvPr/>
        </p:nvSpPr>
        <p:spPr>
          <a:xfrm>
            <a:off x="8659971" y="3783803"/>
            <a:ext cx="8505692" cy="6850246"/>
          </a:xfrm>
          <a:custGeom>
            <a:avLst/>
            <a:gdLst/>
            <a:ahLst/>
            <a:cxnLst/>
            <a:rect l="l" t="t" r="r" b="b"/>
            <a:pathLst>
              <a:path w="8505692" h="6850246">
                <a:moveTo>
                  <a:pt x="0" y="0"/>
                </a:moveTo>
                <a:lnTo>
                  <a:pt x="8505692" y="0"/>
                </a:lnTo>
                <a:lnTo>
                  <a:pt x="8505692" y="6850246"/>
                </a:lnTo>
                <a:lnTo>
                  <a:pt x="0" y="6850246"/>
                </a:lnTo>
                <a:lnTo>
                  <a:pt x="0" y="0"/>
                </a:lnTo>
                <a:close/>
              </a:path>
            </a:pathLst>
          </a:custGeom>
          <a:blipFill>
            <a:blip r:embed="rId2"/>
            <a:stretch>
              <a:fillRect b="-67509"/>
            </a:stretch>
          </a:blipFill>
        </p:spPr>
      </p:sp>
      <p:grpSp>
        <p:nvGrpSpPr>
          <p:cNvPr id="3" name="Group 3"/>
          <p:cNvGrpSpPr>
            <a:grpSpLocks noChangeAspect="1"/>
          </p:cNvGrpSpPr>
          <p:nvPr/>
        </p:nvGrpSpPr>
        <p:grpSpPr>
          <a:xfrm>
            <a:off x="9735999" y="2229071"/>
            <a:ext cx="6417802" cy="4621566"/>
            <a:chOff x="0" y="0"/>
            <a:chExt cx="3136392" cy="2258568"/>
          </a:xfrm>
        </p:grpSpPr>
        <p:sp>
          <p:nvSpPr>
            <p:cNvPr id="4" name="Freeform 4"/>
            <p:cNvSpPr/>
            <p:nvPr/>
          </p:nvSpPr>
          <p:spPr>
            <a:xfrm>
              <a:off x="114300" y="125984"/>
              <a:ext cx="2882900" cy="1993900"/>
            </a:xfrm>
            <a:custGeom>
              <a:avLst/>
              <a:gdLst/>
              <a:ahLst/>
              <a:cxnLst/>
              <a:rect l="l" t="t" r="r" b="b"/>
              <a:pathLst>
                <a:path w="2882900" h="1993900">
                  <a:moveTo>
                    <a:pt x="2882900" y="1993900"/>
                  </a:moveTo>
                  <a:lnTo>
                    <a:pt x="0" y="1993900"/>
                  </a:lnTo>
                  <a:lnTo>
                    <a:pt x="0" y="0"/>
                  </a:lnTo>
                  <a:lnTo>
                    <a:pt x="2882900" y="0"/>
                  </a:lnTo>
                  <a:lnTo>
                    <a:pt x="2882900" y="1993900"/>
                  </a:lnTo>
                  <a:close/>
                </a:path>
              </a:pathLst>
            </a:custGeom>
            <a:blipFill>
              <a:blip r:embed="rId3"/>
              <a:stretch>
                <a:fillRect l="-19162" r="-19162"/>
              </a:stretch>
            </a:blipFill>
          </p:spPr>
        </p:sp>
        <p:sp>
          <p:nvSpPr>
            <p:cNvPr id="5" name="Freeform 5"/>
            <p:cNvSpPr/>
            <p:nvPr/>
          </p:nvSpPr>
          <p:spPr>
            <a:xfrm>
              <a:off x="0" y="-1016"/>
              <a:ext cx="3136392" cy="2258568"/>
            </a:xfrm>
            <a:custGeom>
              <a:avLst/>
              <a:gdLst/>
              <a:ahLst/>
              <a:cxnLst/>
              <a:rect l="l" t="t" r="r" b="b"/>
              <a:pathLst>
                <a:path w="3136392" h="2258568">
                  <a:moveTo>
                    <a:pt x="3136392" y="2258568"/>
                  </a:moveTo>
                  <a:lnTo>
                    <a:pt x="0" y="2258568"/>
                  </a:lnTo>
                  <a:lnTo>
                    <a:pt x="0" y="0"/>
                  </a:lnTo>
                  <a:lnTo>
                    <a:pt x="3136392" y="0"/>
                  </a:lnTo>
                  <a:lnTo>
                    <a:pt x="3136392" y="2258568"/>
                  </a:lnTo>
                  <a:close/>
                </a:path>
              </a:pathLst>
            </a:custGeom>
            <a:blipFill>
              <a:blip r:embed="rId4"/>
              <a:stretch>
                <a:fillRect l="-8" r="-8"/>
              </a:stretch>
            </a:blipFill>
          </p:spPr>
        </p:sp>
      </p:grpSp>
      <p:sp>
        <p:nvSpPr>
          <p:cNvPr id="6" name="TextBox 6"/>
          <p:cNvSpPr txBox="1"/>
          <p:nvPr/>
        </p:nvSpPr>
        <p:spPr>
          <a:xfrm>
            <a:off x="1028700" y="2371946"/>
            <a:ext cx="7744670" cy="3659020"/>
          </a:xfrm>
          <a:prstGeom prst="rect">
            <a:avLst/>
          </a:prstGeom>
        </p:spPr>
        <p:txBody>
          <a:bodyPr lIns="0" tIns="0" rIns="0" bIns="0" rtlCol="0" anchor="t">
            <a:spAutoFit/>
          </a:bodyPr>
          <a:lstStyle/>
          <a:p>
            <a:pPr marL="0" lvl="0" indent="0" algn="l">
              <a:lnSpc>
                <a:spcPts val="7180"/>
              </a:lnSpc>
              <a:spcBef>
                <a:spcPct val="0"/>
              </a:spcBef>
            </a:pPr>
            <a:r>
              <a:rPr lang="en-US" sz="7180" spc="-1005">
                <a:solidFill>
                  <a:srgbClr val="4D4E4C"/>
                </a:solidFill>
                <a:latin typeface="Allrounder Monument"/>
                <a:ea typeface="Allrounder Monument"/>
                <a:cs typeface="Allrounder Monument"/>
                <a:sym typeface="Allrounder Monument"/>
              </a:rPr>
              <a:t>WHAT THE PHARISEES</a:t>
            </a:r>
          </a:p>
          <a:p>
            <a:pPr marL="0" lvl="0" indent="0" algn="l">
              <a:lnSpc>
                <a:spcPts val="7180"/>
              </a:lnSpc>
              <a:spcBef>
                <a:spcPct val="0"/>
              </a:spcBef>
            </a:pPr>
            <a:r>
              <a:rPr lang="en-US" sz="7180" spc="-1005">
                <a:solidFill>
                  <a:srgbClr val="4D4E4C"/>
                </a:solidFill>
                <a:latin typeface="Allrounder Monument"/>
                <a:ea typeface="Allrounder Monument"/>
                <a:cs typeface="Allrounder Monument"/>
                <a:sym typeface="Allrounder Monument"/>
              </a:rPr>
              <a:t>HELD AGAINST JESUS</a:t>
            </a:r>
          </a:p>
          <a:p>
            <a:pPr marL="0" lvl="0" indent="0" algn="l">
              <a:lnSpc>
                <a:spcPts val="7180"/>
              </a:lnSpc>
              <a:spcBef>
                <a:spcPct val="0"/>
              </a:spcBef>
            </a:pPr>
            <a:endParaRPr lang="en-US" sz="7180" spc="-1005">
              <a:solidFill>
                <a:srgbClr val="4D4E4C"/>
              </a:solidFill>
              <a:latin typeface="Allrounder Monument"/>
              <a:ea typeface="Allrounder Monument"/>
              <a:cs typeface="Allrounder Monument"/>
              <a:sym typeface="Allrounder Monument"/>
            </a:endParaRPr>
          </a:p>
        </p:txBody>
      </p:sp>
      <p:sp>
        <p:nvSpPr>
          <p:cNvPr id="7" name="TextBox 7"/>
          <p:cNvSpPr txBox="1"/>
          <p:nvPr/>
        </p:nvSpPr>
        <p:spPr>
          <a:xfrm>
            <a:off x="15300859" y="1000125"/>
            <a:ext cx="1896888" cy="207645"/>
          </a:xfrm>
          <a:prstGeom prst="rect">
            <a:avLst/>
          </a:prstGeom>
        </p:spPr>
        <p:txBody>
          <a:bodyPr lIns="0" tIns="0" rIns="0" bIns="0" rtlCol="0" anchor="t">
            <a:spAutoFit/>
          </a:bodyPr>
          <a:lstStyle/>
          <a:p>
            <a:pPr marL="0" lvl="0" indent="0" algn="r">
              <a:lnSpc>
                <a:spcPts val="1679"/>
              </a:lnSpc>
              <a:spcBef>
                <a:spcPct val="0"/>
              </a:spcBef>
            </a:pPr>
            <a:r>
              <a:rPr lang="en-US" sz="1200" spc="96">
                <a:solidFill>
                  <a:srgbClr val="FFFFFF"/>
                </a:solidFill>
                <a:latin typeface="Public Sans"/>
                <a:ea typeface="Public Sans"/>
                <a:cs typeface="Public Sans"/>
                <a:sym typeface="Public Sans"/>
              </a:rPr>
              <a:t>2026</a:t>
            </a:r>
          </a:p>
        </p:txBody>
      </p:sp>
      <p:sp>
        <p:nvSpPr>
          <p:cNvPr id="8" name="TextBox 8"/>
          <p:cNvSpPr txBox="1"/>
          <p:nvPr/>
        </p:nvSpPr>
        <p:spPr>
          <a:xfrm>
            <a:off x="1028700" y="1000125"/>
            <a:ext cx="3110945" cy="207645"/>
          </a:xfrm>
          <a:prstGeom prst="rect">
            <a:avLst/>
          </a:prstGeom>
        </p:spPr>
        <p:txBody>
          <a:bodyPr lIns="0" tIns="0" rIns="0" bIns="0" rtlCol="0" anchor="t">
            <a:spAutoFit/>
          </a:bodyPr>
          <a:lstStyle/>
          <a:p>
            <a:pPr marL="0" lvl="0" indent="0" algn="l">
              <a:lnSpc>
                <a:spcPts val="1679"/>
              </a:lnSpc>
              <a:spcBef>
                <a:spcPct val="0"/>
              </a:spcBef>
            </a:pPr>
            <a:r>
              <a:rPr lang="en-US" sz="1200" spc="96">
                <a:solidFill>
                  <a:srgbClr val="FFFFFF"/>
                </a:solidFill>
                <a:latin typeface="Public Sans"/>
                <a:ea typeface="Public Sans"/>
                <a:cs typeface="Public Sans"/>
                <a:sym typeface="Public Sans"/>
              </a:rPr>
              <a:t>NEW BARN CHURCH</a:t>
            </a:r>
          </a:p>
        </p:txBody>
      </p:sp>
      <p:sp>
        <p:nvSpPr>
          <p:cNvPr id="9" name="TextBox 9"/>
          <p:cNvSpPr txBox="1"/>
          <p:nvPr/>
        </p:nvSpPr>
        <p:spPr>
          <a:xfrm>
            <a:off x="9144000" y="6756430"/>
            <a:ext cx="7924800" cy="452496"/>
          </a:xfrm>
          <a:prstGeom prst="rect">
            <a:avLst/>
          </a:prstGeom>
        </p:spPr>
        <p:txBody>
          <a:bodyPr wrap="square" lIns="0" tIns="0" rIns="0" bIns="0" rtlCol="0" anchor="t">
            <a:spAutoFit/>
          </a:bodyPr>
          <a:lstStyle/>
          <a:p>
            <a:pPr marL="0" lvl="0" indent="0" algn="l">
              <a:lnSpc>
                <a:spcPts val="4000"/>
              </a:lnSpc>
              <a:spcBef>
                <a:spcPct val="0"/>
              </a:spcBef>
            </a:pPr>
            <a:r>
              <a:rPr lang="en-US" sz="2300" u="none" strike="noStrike" spc="100" dirty="0">
                <a:solidFill>
                  <a:srgbClr val="4D4E4C"/>
                </a:solidFill>
                <a:latin typeface="Public Sans"/>
                <a:ea typeface="Public Sans"/>
                <a:cs typeface="Public Sans"/>
                <a:sym typeface="Public Sans"/>
              </a:rPr>
              <a:t>HE ATE AND SAT WITH SINNERS</a:t>
            </a:r>
          </a:p>
        </p:txBody>
      </p:sp>
      <p:sp>
        <p:nvSpPr>
          <p:cNvPr id="10" name="TextBox 9">
            <a:extLst>
              <a:ext uri="{FF2B5EF4-FFF2-40B4-BE49-F238E27FC236}">
                <a16:creationId xmlns:a16="http://schemas.microsoft.com/office/drawing/2014/main" id="{8EEE9C4F-9A46-405A-9B7C-4FF52525F26F}"/>
              </a:ext>
            </a:extLst>
          </p:cNvPr>
          <p:cNvSpPr txBox="1"/>
          <p:nvPr/>
        </p:nvSpPr>
        <p:spPr>
          <a:xfrm>
            <a:off x="9144000" y="7334734"/>
            <a:ext cx="7924800" cy="965457"/>
          </a:xfrm>
          <a:prstGeom prst="rect">
            <a:avLst/>
          </a:prstGeom>
        </p:spPr>
        <p:txBody>
          <a:bodyPr wrap="square" lIns="0" tIns="0" rIns="0" bIns="0" rtlCol="0" anchor="t">
            <a:spAutoFit/>
          </a:bodyPr>
          <a:lstStyle/>
          <a:p>
            <a:pPr marL="0" lvl="0" indent="0" algn="l">
              <a:lnSpc>
                <a:spcPts val="4000"/>
              </a:lnSpc>
              <a:spcBef>
                <a:spcPct val="0"/>
              </a:spcBef>
            </a:pPr>
            <a:r>
              <a:rPr lang="en-US" sz="2300" spc="100" dirty="0">
                <a:solidFill>
                  <a:srgbClr val="4D4E4C"/>
                </a:solidFill>
                <a:latin typeface="Public Sans"/>
                <a:ea typeface="Public Sans"/>
                <a:cs typeface="Public Sans"/>
                <a:sym typeface="Public Sans"/>
              </a:rPr>
              <a:t>HE DIDN’T KEEP THE LAW IN THEIR EYES (HEALING SABBATH)</a:t>
            </a:r>
            <a:endParaRPr lang="en-US" sz="2300" u="none" strike="noStrike" spc="100" dirty="0">
              <a:solidFill>
                <a:srgbClr val="4D4E4C"/>
              </a:solidFill>
              <a:latin typeface="Public Sans"/>
              <a:ea typeface="Public Sans"/>
              <a:cs typeface="Public Sans"/>
              <a:sym typeface="Public Sans"/>
            </a:endParaRPr>
          </a:p>
        </p:txBody>
      </p:sp>
      <p:sp>
        <p:nvSpPr>
          <p:cNvPr id="11" name="TextBox 9">
            <a:extLst>
              <a:ext uri="{FF2B5EF4-FFF2-40B4-BE49-F238E27FC236}">
                <a16:creationId xmlns:a16="http://schemas.microsoft.com/office/drawing/2014/main" id="{D140B47A-856E-4F11-AD8B-8E0903046B44}"/>
              </a:ext>
            </a:extLst>
          </p:cNvPr>
          <p:cNvSpPr txBox="1"/>
          <p:nvPr/>
        </p:nvSpPr>
        <p:spPr>
          <a:xfrm>
            <a:off x="9144000" y="8426000"/>
            <a:ext cx="7924800" cy="452496"/>
          </a:xfrm>
          <a:prstGeom prst="rect">
            <a:avLst/>
          </a:prstGeom>
        </p:spPr>
        <p:txBody>
          <a:bodyPr wrap="square" lIns="0" tIns="0" rIns="0" bIns="0" rtlCol="0" anchor="t">
            <a:spAutoFit/>
          </a:bodyPr>
          <a:lstStyle/>
          <a:p>
            <a:pPr marL="0" lvl="0" indent="0" algn="l">
              <a:lnSpc>
                <a:spcPts val="4000"/>
              </a:lnSpc>
              <a:spcBef>
                <a:spcPct val="0"/>
              </a:spcBef>
            </a:pPr>
            <a:r>
              <a:rPr lang="en-US" sz="2300" u="none" strike="noStrike" spc="100" dirty="0">
                <a:solidFill>
                  <a:srgbClr val="4D4E4C"/>
                </a:solidFill>
                <a:latin typeface="Public Sans"/>
                <a:ea typeface="Public Sans"/>
                <a:cs typeface="Public Sans"/>
                <a:sym typeface="Public Sans"/>
              </a:rPr>
              <a:t>SPENT TIME WITH THE ‘UNCLEAN’</a:t>
            </a:r>
          </a:p>
        </p:txBody>
      </p:sp>
      <p:sp>
        <p:nvSpPr>
          <p:cNvPr id="12" name="TextBox 9">
            <a:extLst>
              <a:ext uri="{FF2B5EF4-FFF2-40B4-BE49-F238E27FC236}">
                <a16:creationId xmlns:a16="http://schemas.microsoft.com/office/drawing/2014/main" id="{DBE51DC0-0B84-495B-A7E8-5182189B9C2C}"/>
              </a:ext>
            </a:extLst>
          </p:cNvPr>
          <p:cNvSpPr txBox="1"/>
          <p:nvPr/>
        </p:nvSpPr>
        <p:spPr>
          <a:xfrm>
            <a:off x="9144000" y="9086987"/>
            <a:ext cx="7924800" cy="452496"/>
          </a:xfrm>
          <a:prstGeom prst="rect">
            <a:avLst/>
          </a:prstGeom>
        </p:spPr>
        <p:txBody>
          <a:bodyPr wrap="square" lIns="0" tIns="0" rIns="0" bIns="0" rtlCol="0" anchor="t">
            <a:spAutoFit/>
          </a:bodyPr>
          <a:lstStyle/>
          <a:p>
            <a:pPr marL="0" lvl="0" indent="0" algn="l">
              <a:lnSpc>
                <a:spcPts val="4000"/>
              </a:lnSpc>
              <a:spcBef>
                <a:spcPct val="0"/>
              </a:spcBef>
            </a:pPr>
            <a:r>
              <a:rPr lang="en-US" sz="2300" u="none" strike="noStrike" spc="100" dirty="0">
                <a:solidFill>
                  <a:srgbClr val="4D4E4C"/>
                </a:solidFill>
                <a:latin typeface="Public Sans"/>
                <a:ea typeface="Public Sans"/>
                <a:cs typeface="Public Sans"/>
                <a:sym typeface="Public Sans"/>
              </a:rPr>
              <a:t>HIS DISCIPLES WERE CHOSEN!</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ppt_x"/>
                                          </p:val>
                                        </p:tav>
                                        <p:tav tm="100000">
                                          <p:val>
                                            <p:strVal val="#ppt_x"/>
                                          </p:val>
                                        </p:tav>
                                      </p:tavLst>
                                    </p:anim>
                                    <p:anim calcmode="lin" valueType="num">
                                      <p:cBhvr additive="base">
                                        <p:cTn id="2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rgbClr val="A0BEBB">
                <a:alpha val="100000"/>
              </a:srgbClr>
            </a:gs>
            <a:gs pos="100000">
              <a:srgbClr val="E2E6E3">
                <a:alpha val="100000"/>
              </a:srgbClr>
            </a:gs>
          </a:gsLst>
          <a:lin ang="5400000"/>
        </a:gradFill>
        <a:effectLst/>
      </p:bgPr>
    </p:bg>
    <p:spTree>
      <p:nvGrpSpPr>
        <p:cNvPr id="1" name=""/>
        <p:cNvGrpSpPr/>
        <p:nvPr/>
      </p:nvGrpSpPr>
      <p:grpSpPr>
        <a:xfrm>
          <a:off x="0" y="0"/>
          <a:ext cx="0" cy="0"/>
          <a:chOff x="0" y="0"/>
          <a:chExt cx="0" cy="0"/>
        </a:xfrm>
      </p:grpSpPr>
      <p:sp>
        <p:nvSpPr>
          <p:cNvPr id="2" name="Freeform 2"/>
          <p:cNvSpPr/>
          <p:nvPr/>
        </p:nvSpPr>
        <p:spPr>
          <a:xfrm>
            <a:off x="4891154" y="5950807"/>
            <a:ext cx="8505692" cy="4431443"/>
          </a:xfrm>
          <a:custGeom>
            <a:avLst/>
            <a:gdLst/>
            <a:ahLst/>
            <a:cxnLst/>
            <a:rect l="l" t="t" r="r" b="b"/>
            <a:pathLst>
              <a:path w="8505692" h="4431443">
                <a:moveTo>
                  <a:pt x="0" y="0"/>
                </a:moveTo>
                <a:lnTo>
                  <a:pt x="8505692" y="0"/>
                </a:lnTo>
                <a:lnTo>
                  <a:pt x="8505692" y="4431443"/>
                </a:lnTo>
                <a:lnTo>
                  <a:pt x="0" y="4431443"/>
                </a:lnTo>
                <a:lnTo>
                  <a:pt x="0" y="0"/>
                </a:lnTo>
                <a:close/>
              </a:path>
            </a:pathLst>
          </a:custGeom>
          <a:blipFill>
            <a:blip r:embed="rId2"/>
            <a:stretch>
              <a:fillRect b="-158940"/>
            </a:stretch>
          </a:blipFill>
        </p:spPr>
      </p:sp>
      <p:sp>
        <p:nvSpPr>
          <p:cNvPr id="3" name="TextBox 3"/>
          <p:cNvSpPr txBox="1"/>
          <p:nvPr/>
        </p:nvSpPr>
        <p:spPr>
          <a:xfrm>
            <a:off x="5271665" y="2371946"/>
            <a:ext cx="7744670" cy="3027912"/>
          </a:xfrm>
          <a:prstGeom prst="rect">
            <a:avLst/>
          </a:prstGeom>
        </p:spPr>
        <p:txBody>
          <a:bodyPr lIns="0" tIns="0" rIns="0" bIns="0" rtlCol="0" anchor="t">
            <a:spAutoFit/>
          </a:bodyPr>
          <a:lstStyle/>
          <a:p>
            <a:pPr marL="0" lvl="0" indent="0" algn="ctr">
              <a:lnSpc>
                <a:spcPts val="7834"/>
              </a:lnSpc>
              <a:spcBef>
                <a:spcPct val="0"/>
              </a:spcBef>
            </a:pPr>
            <a:endParaRPr lang="en-US" sz="7834" u="none" strike="noStrike" spc="-1096" dirty="0">
              <a:solidFill>
                <a:srgbClr val="4D4E4C"/>
              </a:solidFill>
              <a:latin typeface="Allrounder Monument"/>
              <a:ea typeface="Allrounder Monument"/>
              <a:cs typeface="Allrounder Monument"/>
              <a:sym typeface="Allrounder Monument"/>
            </a:endParaRPr>
          </a:p>
          <a:p>
            <a:pPr marL="0" lvl="0" indent="0" algn="ctr">
              <a:lnSpc>
                <a:spcPts val="7834"/>
              </a:lnSpc>
              <a:spcBef>
                <a:spcPct val="0"/>
              </a:spcBef>
            </a:pPr>
            <a:r>
              <a:rPr lang="en-US" sz="7834" u="none" strike="noStrike" spc="-1096" dirty="0">
                <a:solidFill>
                  <a:srgbClr val="4D4E4C"/>
                </a:solidFill>
                <a:latin typeface="Allrounder Monument"/>
                <a:ea typeface="Allrounder Monument"/>
                <a:cs typeface="Allrounder Monument"/>
                <a:sym typeface="Allrounder Monument"/>
              </a:rPr>
              <a:t>MATTHEW</a:t>
            </a:r>
          </a:p>
          <a:p>
            <a:pPr marL="0" lvl="0" indent="0" algn="ctr">
              <a:lnSpc>
                <a:spcPts val="7834"/>
              </a:lnSpc>
              <a:spcBef>
                <a:spcPct val="0"/>
              </a:spcBef>
            </a:pPr>
            <a:r>
              <a:rPr lang="en-US" sz="7834" u="none" strike="noStrike" spc="-1096" dirty="0">
                <a:solidFill>
                  <a:srgbClr val="4D4E4C"/>
                </a:solidFill>
                <a:latin typeface="Allrounder Monument"/>
                <a:ea typeface="Allrounder Monument"/>
                <a:cs typeface="Allrounder Monument"/>
                <a:sym typeface="Allrounder Monument"/>
              </a:rPr>
              <a:t>5:19-20</a:t>
            </a:r>
          </a:p>
        </p:txBody>
      </p:sp>
      <p:sp>
        <p:nvSpPr>
          <p:cNvPr id="4" name="TextBox 4"/>
          <p:cNvSpPr txBox="1"/>
          <p:nvPr/>
        </p:nvSpPr>
        <p:spPr>
          <a:xfrm>
            <a:off x="15300859" y="1000125"/>
            <a:ext cx="1896888" cy="207645"/>
          </a:xfrm>
          <a:prstGeom prst="rect">
            <a:avLst/>
          </a:prstGeom>
        </p:spPr>
        <p:txBody>
          <a:bodyPr lIns="0" tIns="0" rIns="0" bIns="0" rtlCol="0" anchor="t">
            <a:spAutoFit/>
          </a:bodyPr>
          <a:lstStyle/>
          <a:p>
            <a:pPr marL="0" lvl="0" indent="0" algn="r">
              <a:lnSpc>
                <a:spcPts val="1679"/>
              </a:lnSpc>
              <a:spcBef>
                <a:spcPct val="0"/>
              </a:spcBef>
            </a:pPr>
            <a:r>
              <a:rPr lang="en-US" sz="1200" spc="96">
                <a:solidFill>
                  <a:srgbClr val="FFFFFF"/>
                </a:solidFill>
                <a:latin typeface="Public Sans"/>
                <a:ea typeface="Public Sans"/>
                <a:cs typeface="Public Sans"/>
                <a:sym typeface="Public Sans"/>
              </a:rPr>
              <a:t>2026</a:t>
            </a:r>
          </a:p>
        </p:txBody>
      </p:sp>
      <p:sp>
        <p:nvSpPr>
          <p:cNvPr id="5" name="TextBox 5"/>
          <p:cNvSpPr txBox="1"/>
          <p:nvPr/>
        </p:nvSpPr>
        <p:spPr>
          <a:xfrm>
            <a:off x="1028700" y="1000125"/>
            <a:ext cx="3110945" cy="207645"/>
          </a:xfrm>
          <a:prstGeom prst="rect">
            <a:avLst/>
          </a:prstGeom>
        </p:spPr>
        <p:txBody>
          <a:bodyPr lIns="0" tIns="0" rIns="0" bIns="0" rtlCol="0" anchor="t">
            <a:spAutoFit/>
          </a:bodyPr>
          <a:lstStyle/>
          <a:p>
            <a:pPr marL="0" lvl="0" indent="0" algn="l">
              <a:lnSpc>
                <a:spcPts val="1679"/>
              </a:lnSpc>
              <a:spcBef>
                <a:spcPct val="0"/>
              </a:spcBef>
            </a:pPr>
            <a:r>
              <a:rPr lang="en-US" sz="1200" spc="96">
                <a:solidFill>
                  <a:srgbClr val="FFFFFF"/>
                </a:solidFill>
                <a:latin typeface="Public Sans"/>
                <a:ea typeface="Public Sans"/>
                <a:cs typeface="Public Sans"/>
                <a:sym typeface="Public Sans"/>
              </a:rPr>
              <a:t>NEW BARN CHURCH</a:t>
            </a:r>
          </a:p>
        </p:txBody>
      </p:sp>
      <p:sp>
        <p:nvSpPr>
          <p:cNvPr id="6" name="TextBox 6"/>
          <p:cNvSpPr txBox="1"/>
          <p:nvPr/>
        </p:nvSpPr>
        <p:spPr>
          <a:xfrm>
            <a:off x="5609437" y="5672484"/>
            <a:ext cx="7069125" cy="4485139"/>
          </a:xfrm>
          <a:prstGeom prst="rect">
            <a:avLst/>
          </a:prstGeom>
        </p:spPr>
        <p:txBody>
          <a:bodyPr lIns="0" tIns="0" rIns="0" bIns="0" rtlCol="0" anchor="t">
            <a:spAutoFit/>
          </a:bodyPr>
          <a:lstStyle/>
          <a:p>
            <a:pPr marL="0" lvl="0" indent="0" algn="ctr">
              <a:lnSpc>
                <a:spcPts val="3150"/>
              </a:lnSpc>
            </a:pPr>
            <a:endParaRPr sz="2500" dirty="0"/>
          </a:p>
          <a:p>
            <a:pPr marL="0" lvl="0" indent="0" algn="ctr">
              <a:lnSpc>
                <a:spcPts val="3150"/>
              </a:lnSpc>
            </a:pPr>
            <a:r>
              <a:rPr lang="en-GB" sz="2500" spc="78" dirty="0">
                <a:solidFill>
                  <a:srgbClr val="4D4E4C"/>
                </a:solidFill>
                <a:latin typeface="Public Sans"/>
                <a:ea typeface="Public Sans"/>
                <a:cs typeface="Public Sans"/>
                <a:sym typeface="Public Sans"/>
              </a:rPr>
              <a:t>Therefore, anyone who sets aside one of the least of these commands and teaches others accordingly will be called least in the kingdom of heaven, but whoever practices and teaches these commands will be called great in the kingdom of heaven. 20 For I tell you that unless your righteousness surpasses that of the Pharisees and the teachers of the law, you will certainly not enter the kingdom of heaven.</a:t>
            </a:r>
            <a:endParaRPr lang="en-US" sz="2500" spc="78" dirty="0">
              <a:solidFill>
                <a:srgbClr val="4D4E4C"/>
              </a:solidFill>
              <a:latin typeface="Public Sans"/>
              <a:ea typeface="Public Sans"/>
              <a:cs typeface="Public Sans"/>
              <a:sym typeface="Public Sans"/>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rgbClr val="A0BEBB">
                <a:alpha val="100000"/>
              </a:srgbClr>
            </a:gs>
            <a:gs pos="100000">
              <a:srgbClr val="E2E6E3">
                <a:alpha val="100000"/>
              </a:srgbClr>
            </a:gs>
          </a:gsLst>
          <a:lin ang="5400000"/>
        </a:gradFill>
        <a:effectLst/>
      </p:bgPr>
    </p:bg>
    <p:spTree>
      <p:nvGrpSpPr>
        <p:cNvPr id="1" name=""/>
        <p:cNvGrpSpPr/>
        <p:nvPr/>
      </p:nvGrpSpPr>
      <p:grpSpPr>
        <a:xfrm>
          <a:off x="0" y="0"/>
          <a:ext cx="0" cy="0"/>
          <a:chOff x="0" y="0"/>
          <a:chExt cx="0" cy="0"/>
        </a:xfrm>
      </p:grpSpPr>
      <p:sp>
        <p:nvSpPr>
          <p:cNvPr id="2" name="Freeform 2"/>
          <p:cNvSpPr/>
          <p:nvPr/>
        </p:nvSpPr>
        <p:spPr>
          <a:xfrm>
            <a:off x="8692054" y="3866102"/>
            <a:ext cx="8505692" cy="6850246"/>
          </a:xfrm>
          <a:custGeom>
            <a:avLst/>
            <a:gdLst/>
            <a:ahLst/>
            <a:cxnLst/>
            <a:rect l="l" t="t" r="r" b="b"/>
            <a:pathLst>
              <a:path w="8505692" h="6850246">
                <a:moveTo>
                  <a:pt x="0" y="0"/>
                </a:moveTo>
                <a:lnTo>
                  <a:pt x="8505692" y="0"/>
                </a:lnTo>
                <a:lnTo>
                  <a:pt x="8505692" y="6850246"/>
                </a:lnTo>
                <a:lnTo>
                  <a:pt x="0" y="6850246"/>
                </a:lnTo>
                <a:lnTo>
                  <a:pt x="0" y="0"/>
                </a:lnTo>
                <a:close/>
              </a:path>
            </a:pathLst>
          </a:custGeom>
          <a:blipFill>
            <a:blip r:embed="rId2"/>
            <a:stretch>
              <a:fillRect b="-67509"/>
            </a:stretch>
          </a:blipFill>
        </p:spPr>
      </p:sp>
      <p:grpSp>
        <p:nvGrpSpPr>
          <p:cNvPr id="3" name="Group 3"/>
          <p:cNvGrpSpPr>
            <a:grpSpLocks noChangeAspect="1"/>
          </p:cNvGrpSpPr>
          <p:nvPr/>
        </p:nvGrpSpPr>
        <p:grpSpPr>
          <a:xfrm>
            <a:off x="9735999" y="2166236"/>
            <a:ext cx="6417802" cy="4621566"/>
            <a:chOff x="0" y="0"/>
            <a:chExt cx="3136392" cy="2258568"/>
          </a:xfrm>
        </p:grpSpPr>
        <p:sp>
          <p:nvSpPr>
            <p:cNvPr id="4" name="Freeform 4"/>
            <p:cNvSpPr/>
            <p:nvPr/>
          </p:nvSpPr>
          <p:spPr>
            <a:xfrm>
              <a:off x="114300" y="125984"/>
              <a:ext cx="2882900" cy="1993900"/>
            </a:xfrm>
            <a:custGeom>
              <a:avLst/>
              <a:gdLst/>
              <a:ahLst/>
              <a:cxnLst/>
              <a:rect l="l" t="t" r="r" b="b"/>
              <a:pathLst>
                <a:path w="2882900" h="1993900">
                  <a:moveTo>
                    <a:pt x="2882900" y="1993900"/>
                  </a:moveTo>
                  <a:lnTo>
                    <a:pt x="0" y="1993900"/>
                  </a:lnTo>
                  <a:lnTo>
                    <a:pt x="0" y="0"/>
                  </a:lnTo>
                  <a:lnTo>
                    <a:pt x="2882900" y="0"/>
                  </a:lnTo>
                  <a:lnTo>
                    <a:pt x="2882900" y="1993900"/>
                  </a:lnTo>
                  <a:close/>
                </a:path>
              </a:pathLst>
            </a:custGeom>
            <a:blipFill>
              <a:blip r:embed="rId3"/>
              <a:stretch>
                <a:fillRect t="-605" b="-605"/>
              </a:stretch>
            </a:blipFill>
          </p:spPr>
        </p:sp>
        <p:sp>
          <p:nvSpPr>
            <p:cNvPr id="5" name="Freeform 5"/>
            <p:cNvSpPr/>
            <p:nvPr/>
          </p:nvSpPr>
          <p:spPr>
            <a:xfrm>
              <a:off x="0" y="-1016"/>
              <a:ext cx="3136392" cy="2258568"/>
            </a:xfrm>
            <a:custGeom>
              <a:avLst/>
              <a:gdLst/>
              <a:ahLst/>
              <a:cxnLst/>
              <a:rect l="l" t="t" r="r" b="b"/>
              <a:pathLst>
                <a:path w="3136392" h="2258568">
                  <a:moveTo>
                    <a:pt x="3136392" y="2258568"/>
                  </a:moveTo>
                  <a:lnTo>
                    <a:pt x="0" y="2258568"/>
                  </a:lnTo>
                  <a:lnTo>
                    <a:pt x="0" y="0"/>
                  </a:lnTo>
                  <a:lnTo>
                    <a:pt x="3136392" y="0"/>
                  </a:lnTo>
                  <a:lnTo>
                    <a:pt x="3136392" y="2258568"/>
                  </a:lnTo>
                  <a:close/>
                </a:path>
              </a:pathLst>
            </a:custGeom>
            <a:blipFill>
              <a:blip r:embed="rId4"/>
              <a:stretch>
                <a:fillRect l="-8" r="-8"/>
              </a:stretch>
            </a:blipFill>
          </p:spPr>
        </p:sp>
      </p:grpSp>
      <p:sp>
        <p:nvSpPr>
          <p:cNvPr id="6" name="TextBox 6"/>
          <p:cNvSpPr txBox="1"/>
          <p:nvPr/>
        </p:nvSpPr>
        <p:spPr>
          <a:xfrm>
            <a:off x="1028700" y="2419571"/>
            <a:ext cx="7744670" cy="2577014"/>
          </a:xfrm>
          <a:prstGeom prst="rect">
            <a:avLst/>
          </a:prstGeom>
        </p:spPr>
        <p:txBody>
          <a:bodyPr lIns="0" tIns="0" rIns="0" bIns="0" rtlCol="0" anchor="t">
            <a:spAutoFit/>
          </a:bodyPr>
          <a:lstStyle/>
          <a:p>
            <a:pPr marL="0" lvl="0" indent="0" algn="l">
              <a:lnSpc>
                <a:spcPts val="9957"/>
              </a:lnSpc>
              <a:spcBef>
                <a:spcPct val="0"/>
              </a:spcBef>
            </a:pPr>
            <a:r>
              <a:rPr lang="en-US" sz="9957" spc="-1394">
                <a:solidFill>
                  <a:srgbClr val="4D4E4C"/>
                </a:solidFill>
                <a:latin typeface="Allrounder Monument"/>
                <a:ea typeface="Allrounder Monument"/>
                <a:cs typeface="Allrounder Monument"/>
                <a:sym typeface="Allrounder Monument"/>
              </a:rPr>
              <a:t>RIGHT PIECES, WRONG BUILD</a:t>
            </a:r>
          </a:p>
        </p:txBody>
      </p:sp>
      <p:sp>
        <p:nvSpPr>
          <p:cNvPr id="7" name="TextBox 7"/>
          <p:cNvSpPr txBox="1"/>
          <p:nvPr/>
        </p:nvSpPr>
        <p:spPr>
          <a:xfrm>
            <a:off x="15300859" y="990600"/>
            <a:ext cx="1896888" cy="265890"/>
          </a:xfrm>
          <a:prstGeom prst="rect">
            <a:avLst/>
          </a:prstGeom>
        </p:spPr>
        <p:txBody>
          <a:bodyPr lIns="0" tIns="0" rIns="0" bIns="0" rtlCol="0" anchor="t">
            <a:spAutoFit/>
          </a:bodyPr>
          <a:lstStyle/>
          <a:p>
            <a:pPr marL="0" lvl="0" indent="0" algn="r">
              <a:lnSpc>
                <a:spcPts val="2144"/>
              </a:lnSpc>
              <a:spcBef>
                <a:spcPct val="0"/>
              </a:spcBef>
            </a:pPr>
            <a:r>
              <a:rPr lang="en-US" sz="1531" spc="122">
                <a:solidFill>
                  <a:srgbClr val="FFFFFF"/>
                </a:solidFill>
                <a:latin typeface="Public Sans"/>
                <a:ea typeface="Public Sans"/>
                <a:cs typeface="Public Sans"/>
                <a:sym typeface="Public Sans"/>
              </a:rPr>
              <a:t>2026</a:t>
            </a:r>
          </a:p>
        </p:txBody>
      </p:sp>
      <p:sp>
        <p:nvSpPr>
          <p:cNvPr id="8" name="TextBox 8"/>
          <p:cNvSpPr txBox="1"/>
          <p:nvPr/>
        </p:nvSpPr>
        <p:spPr>
          <a:xfrm>
            <a:off x="1028700" y="990600"/>
            <a:ext cx="3110945" cy="265890"/>
          </a:xfrm>
          <a:prstGeom prst="rect">
            <a:avLst/>
          </a:prstGeom>
        </p:spPr>
        <p:txBody>
          <a:bodyPr lIns="0" tIns="0" rIns="0" bIns="0" rtlCol="0" anchor="t">
            <a:spAutoFit/>
          </a:bodyPr>
          <a:lstStyle/>
          <a:p>
            <a:pPr marL="0" lvl="0" indent="0" algn="l">
              <a:lnSpc>
                <a:spcPts val="2144"/>
              </a:lnSpc>
              <a:spcBef>
                <a:spcPct val="0"/>
              </a:spcBef>
            </a:pPr>
            <a:r>
              <a:rPr lang="en-US" sz="1531" spc="122">
                <a:solidFill>
                  <a:srgbClr val="FFFFFF"/>
                </a:solidFill>
                <a:latin typeface="Public Sans"/>
                <a:ea typeface="Public Sans"/>
                <a:cs typeface="Public Sans"/>
                <a:sym typeface="Public Sans"/>
              </a:rPr>
              <a:t>NEW BARN CHURCH</a:t>
            </a:r>
          </a:p>
        </p:txBody>
      </p:sp>
      <p:sp>
        <p:nvSpPr>
          <p:cNvPr id="9" name="TextBox 9"/>
          <p:cNvSpPr txBox="1"/>
          <p:nvPr/>
        </p:nvSpPr>
        <p:spPr>
          <a:xfrm>
            <a:off x="9735999" y="7252604"/>
            <a:ext cx="6417802" cy="1976950"/>
          </a:xfrm>
          <a:prstGeom prst="rect">
            <a:avLst/>
          </a:prstGeom>
        </p:spPr>
        <p:txBody>
          <a:bodyPr lIns="0" tIns="0" rIns="0" bIns="0" rtlCol="0" anchor="t">
            <a:spAutoFit/>
          </a:bodyPr>
          <a:lstStyle/>
          <a:p>
            <a:pPr marL="0" lvl="0" indent="0" algn="ctr">
              <a:lnSpc>
                <a:spcPts val="4021"/>
              </a:lnSpc>
            </a:pPr>
            <a:r>
              <a:rPr lang="en-US" sz="2010" spc="100">
                <a:solidFill>
                  <a:srgbClr val="4D4E4C"/>
                </a:solidFill>
                <a:latin typeface="Public Sans"/>
                <a:ea typeface="Public Sans"/>
                <a:cs typeface="Public Sans"/>
                <a:sym typeface="Public Sans"/>
              </a:rPr>
              <a:t>WHAT ARE WE EXPECTING FROM JESUS? WHAT DOES JESUS EXPECT FROM US? HAVING ALL THE RIGHT PIECES BUT BUILDING THE WRONG THING MISSES THE DESIGNER'S PURPOSE.</a:t>
            </a: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allOver"/>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rgbClr val="A0BEBB">
                <a:alpha val="100000"/>
              </a:srgbClr>
            </a:gs>
            <a:gs pos="100000">
              <a:srgbClr val="E2E6E3">
                <a:alpha val="100000"/>
              </a:srgbClr>
            </a:gs>
          </a:gsLst>
          <a:lin ang="5400000"/>
        </a:gradFill>
        <a:effectLst/>
      </p:bgPr>
    </p:bg>
    <p:spTree>
      <p:nvGrpSpPr>
        <p:cNvPr id="1" name=""/>
        <p:cNvGrpSpPr/>
        <p:nvPr/>
      </p:nvGrpSpPr>
      <p:grpSpPr>
        <a:xfrm>
          <a:off x="0" y="0"/>
          <a:ext cx="0" cy="0"/>
          <a:chOff x="0" y="0"/>
          <a:chExt cx="0" cy="0"/>
        </a:xfrm>
      </p:grpSpPr>
      <p:sp>
        <p:nvSpPr>
          <p:cNvPr id="2" name="Freeform 2"/>
          <p:cNvSpPr/>
          <p:nvPr/>
        </p:nvSpPr>
        <p:spPr>
          <a:xfrm>
            <a:off x="8755897" y="4838700"/>
            <a:ext cx="8505692" cy="6850246"/>
          </a:xfrm>
          <a:custGeom>
            <a:avLst/>
            <a:gdLst/>
            <a:ahLst/>
            <a:cxnLst/>
            <a:rect l="l" t="t" r="r" b="b"/>
            <a:pathLst>
              <a:path w="8505692" h="6850246">
                <a:moveTo>
                  <a:pt x="0" y="0"/>
                </a:moveTo>
                <a:lnTo>
                  <a:pt x="8505692" y="0"/>
                </a:lnTo>
                <a:lnTo>
                  <a:pt x="8505692" y="6850246"/>
                </a:lnTo>
                <a:lnTo>
                  <a:pt x="0" y="6850246"/>
                </a:lnTo>
                <a:lnTo>
                  <a:pt x="0" y="0"/>
                </a:lnTo>
                <a:close/>
              </a:path>
            </a:pathLst>
          </a:custGeom>
          <a:blipFill>
            <a:blip r:embed="rId2"/>
            <a:stretch>
              <a:fillRect b="-67509"/>
            </a:stretch>
          </a:blipFill>
        </p:spPr>
        <p:txBody>
          <a:bodyPr/>
          <a:lstStyle/>
          <a:p>
            <a:endParaRPr lang="en-GB" dirty="0"/>
          </a:p>
        </p:txBody>
      </p:sp>
      <p:grpSp>
        <p:nvGrpSpPr>
          <p:cNvPr id="3" name="Group 3"/>
          <p:cNvGrpSpPr>
            <a:grpSpLocks noChangeAspect="1"/>
          </p:cNvGrpSpPr>
          <p:nvPr/>
        </p:nvGrpSpPr>
        <p:grpSpPr>
          <a:xfrm>
            <a:off x="9735999" y="2166236"/>
            <a:ext cx="6417802" cy="4621566"/>
            <a:chOff x="0" y="0"/>
            <a:chExt cx="3136392" cy="2258568"/>
          </a:xfrm>
        </p:grpSpPr>
        <p:sp>
          <p:nvSpPr>
            <p:cNvPr id="4" name="Freeform 4"/>
            <p:cNvSpPr/>
            <p:nvPr/>
          </p:nvSpPr>
          <p:spPr>
            <a:xfrm>
              <a:off x="114300" y="125984"/>
              <a:ext cx="2882900" cy="1993900"/>
            </a:xfrm>
            <a:custGeom>
              <a:avLst/>
              <a:gdLst/>
              <a:ahLst/>
              <a:cxnLst/>
              <a:rect l="l" t="t" r="r" b="b"/>
              <a:pathLst>
                <a:path w="2882900" h="1993900">
                  <a:moveTo>
                    <a:pt x="2882900" y="1993900"/>
                  </a:moveTo>
                  <a:lnTo>
                    <a:pt x="0" y="1993900"/>
                  </a:lnTo>
                  <a:lnTo>
                    <a:pt x="0" y="0"/>
                  </a:lnTo>
                  <a:lnTo>
                    <a:pt x="2882900" y="0"/>
                  </a:lnTo>
                  <a:lnTo>
                    <a:pt x="2882900" y="1993900"/>
                  </a:lnTo>
                  <a:close/>
                </a:path>
              </a:pathLst>
            </a:custGeom>
            <a:blipFill>
              <a:blip r:embed="rId3"/>
              <a:stretch>
                <a:fillRect l="-2002" r="-2002"/>
              </a:stretch>
            </a:blipFill>
          </p:spPr>
        </p:sp>
        <p:sp>
          <p:nvSpPr>
            <p:cNvPr id="5" name="Freeform 5"/>
            <p:cNvSpPr/>
            <p:nvPr/>
          </p:nvSpPr>
          <p:spPr>
            <a:xfrm>
              <a:off x="0" y="-1016"/>
              <a:ext cx="3136392" cy="2258568"/>
            </a:xfrm>
            <a:custGeom>
              <a:avLst/>
              <a:gdLst/>
              <a:ahLst/>
              <a:cxnLst/>
              <a:rect l="l" t="t" r="r" b="b"/>
              <a:pathLst>
                <a:path w="3136392" h="2258568">
                  <a:moveTo>
                    <a:pt x="3136392" y="2258568"/>
                  </a:moveTo>
                  <a:lnTo>
                    <a:pt x="0" y="2258568"/>
                  </a:lnTo>
                  <a:lnTo>
                    <a:pt x="0" y="0"/>
                  </a:lnTo>
                  <a:lnTo>
                    <a:pt x="3136392" y="0"/>
                  </a:lnTo>
                  <a:lnTo>
                    <a:pt x="3136392" y="2258568"/>
                  </a:lnTo>
                  <a:close/>
                </a:path>
              </a:pathLst>
            </a:custGeom>
            <a:blipFill>
              <a:blip r:embed="rId4"/>
              <a:stretch>
                <a:fillRect l="-8" r="-8"/>
              </a:stretch>
            </a:blipFill>
          </p:spPr>
        </p:sp>
      </p:grpSp>
      <p:sp>
        <p:nvSpPr>
          <p:cNvPr id="6" name="TextBox 6"/>
          <p:cNvSpPr txBox="1"/>
          <p:nvPr/>
        </p:nvSpPr>
        <p:spPr>
          <a:xfrm>
            <a:off x="923938" y="1409700"/>
            <a:ext cx="7744670" cy="4939173"/>
          </a:xfrm>
          <a:prstGeom prst="rect">
            <a:avLst/>
          </a:prstGeom>
        </p:spPr>
        <p:txBody>
          <a:bodyPr lIns="0" tIns="0" rIns="0" bIns="0" rtlCol="0" anchor="t">
            <a:spAutoFit/>
          </a:bodyPr>
          <a:lstStyle/>
          <a:p>
            <a:pPr marL="0" lvl="0" indent="0" algn="l">
              <a:lnSpc>
                <a:spcPts val="9576"/>
              </a:lnSpc>
              <a:spcBef>
                <a:spcPct val="0"/>
              </a:spcBef>
            </a:pPr>
            <a:r>
              <a:rPr lang="en-US" sz="9576" spc="-1340" dirty="0">
                <a:solidFill>
                  <a:srgbClr val="4D4E4C"/>
                </a:solidFill>
                <a:latin typeface="Allrounder Monument"/>
                <a:ea typeface="Allrounder Monument"/>
                <a:cs typeface="Allrounder Monument"/>
                <a:sym typeface="Allrounder Monument"/>
              </a:rPr>
              <a:t>1)WHAT  IS IT THAT WE  ARE EXPECTING ?</a:t>
            </a:r>
          </a:p>
          <a:p>
            <a:pPr marL="0" lvl="0" indent="0" algn="l">
              <a:lnSpc>
                <a:spcPts val="9576"/>
              </a:lnSpc>
              <a:spcBef>
                <a:spcPct val="0"/>
              </a:spcBef>
            </a:pPr>
            <a:endParaRPr lang="en-US" sz="9576" spc="-1340" dirty="0">
              <a:solidFill>
                <a:srgbClr val="4D4E4C"/>
              </a:solidFill>
              <a:latin typeface="Allrounder Monument"/>
              <a:ea typeface="Allrounder Monument"/>
              <a:cs typeface="Allrounder Monument"/>
              <a:sym typeface="Allrounder Monument"/>
            </a:endParaRPr>
          </a:p>
        </p:txBody>
      </p:sp>
      <p:sp>
        <p:nvSpPr>
          <p:cNvPr id="7" name="TextBox 7"/>
          <p:cNvSpPr txBox="1"/>
          <p:nvPr/>
        </p:nvSpPr>
        <p:spPr>
          <a:xfrm>
            <a:off x="15300859" y="1000125"/>
            <a:ext cx="1896888" cy="207645"/>
          </a:xfrm>
          <a:prstGeom prst="rect">
            <a:avLst/>
          </a:prstGeom>
        </p:spPr>
        <p:txBody>
          <a:bodyPr lIns="0" tIns="0" rIns="0" bIns="0" rtlCol="0" anchor="t">
            <a:spAutoFit/>
          </a:bodyPr>
          <a:lstStyle/>
          <a:p>
            <a:pPr marL="0" lvl="0" indent="0" algn="r">
              <a:lnSpc>
                <a:spcPts val="1679"/>
              </a:lnSpc>
              <a:spcBef>
                <a:spcPct val="0"/>
              </a:spcBef>
            </a:pPr>
            <a:r>
              <a:rPr lang="en-US" sz="1200" spc="96">
                <a:solidFill>
                  <a:srgbClr val="FFFFFF"/>
                </a:solidFill>
                <a:latin typeface="Public Sans"/>
                <a:ea typeface="Public Sans"/>
                <a:cs typeface="Public Sans"/>
                <a:sym typeface="Public Sans"/>
              </a:rPr>
              <a:t>2026</a:t>
            </a:r>
          </a:p>
        </p:txBody>
      </p:sp>
      <p:sp>
        <p:nvSpPr>
          <p:cNvPr id="8" name="TextBox 8"/>
          <p:cNvSpPr txBox="1"/>
          <p:nvPr/>
        </p:nvSpPr>
        <p:spPr>
          <a:xfrm>
            <a:off x="1028700" y="1000125"/>
            <a:ext cx="3110945" cy="207645"/>
          </a:xfrm>
          <a:prstGeom prst="rect">
            <a:avLst/>
          </a:prstGeom>
        </p:spPr>
        <p:txBody>
          <a:bodyPr lIns="0" tIns="0" rIns="0" bIns="0" rtlCol="0" anchor="t">
            <a:spAutoFit/>
          </a:bodyPr>
          <a:lstStyle/>
          <a:p>
            <a:pPr marL="0" lvl="0" indent="0" algn="l">
              <a:lnSpc>
                <a:spcPts val="1679"/>
              </a:lnSpc>
              <a:spcBef>
                <a:spcPct val="0"/>
              </a:spcBef>
            </a:pPr>
            <a:r>
              <a:rPr lang="en-US" sz="1200" spc="96">
                <a:solidFill>
                  <a:srgbClr val="FFFFFF"/>
                </a:solidFill>
                <a:latin typeface="Public Sans"/>
                <a:ea typeface="Public Sans"/>
                <a:cs typeface="Public Sans"/>
                <a:sym typeface="Public Sans"/>
              </a:rPr>
              <a:t>NEW BARN CHURCH</a:t>
            </a:r>
          </a:p>
        </p:txBody>
      </p:sp>
      <p:sp>
        <p:nvSpPr>
          <p:cNvPr id="9" name="TextBox 9">
            <a:extLst>
              <a:ext uri="{FF2B5EF4-FFF2-40B4-BE49-F238E27FC236}">
                <a16:creationId xmlns:a16="http://schemas.microsoft.com/office/drawing/2014/main" id="{6CCE8B91-8BF4-4B18-9F1C-1C033555A117}"/>
              </a:ext>
            </a:extLst>
          </p:cNvPr>
          <p:cNvSpPr txBox="1"/>
          <p:nvPr/>
        </p:nvSpPr>
        <p:spPr>
          <a:xfrm>
            <a:off x="9144000" y="6756430"/>
            <a:ext cx="7924800" cy="2504340"/>
          </a:xfrm>
          <a:prstGeom prst="rect">
            <a:avLst/>
          </a:prstGeom>
        </p:spPr>
        <p:txBody>
          <a:bodyPr wrap="square" lIns="0" tIns="0" rIns="0" bIns="0" rtlCol="0" anchor="t">
            <a:spAutoFit/>
          </a:bodyPr>
          <a:lstStyle/>
          <a:p>
            <a:pPr marL="0" lvl="0" indent="0" algn="l">
              <a:lnSpc>
                <a:spcPts val="4000"/>
              </a:lnSpc>
              <a:spcBef>
                <a:spcPct val="0"/>
              </a:spcBef>
            </a:pPr>
            <a:r>
              <a:rPr lang="en-GB" sz="2300" u="none" strike="noStrike" spc="100" dirty="0">
                <a:solidFill>
                  <a:srgbClr val="4D4E4C"/>
                </a:solidFill>
                <a:latin typeface="Public Sans"/>
                <a:ea typeface="Public Sans"/>
                <a:cs typeface="Public Sans"/>
                <a:sym typeface="Public Sans"/>
              </a:rPr>
              <a:t>Jesus isn't asking us to perform better than they did. He's calling us to something deeper—a righteousness that comes from a genuine relationship with Him, producing hearts that love God, obey His Word, and reflect His character.</a:t>
            </a:r>
            <a:endParaRPr lang="en-US" sz="2300" u="none" strike="noStrike" spc="100" dirty="0">
              <a:solidFill>
                <a:srgbClr val="4D4E4C"/>
              </a:solidFill>
              <a:latin typeface="Public Sans"/>
              <a:ea typeface="Public Sans"/>
              <a:cs typeface="Public Sans"/>
              <a:sym typeface="Public Sans"/>
            </a:endParaRPr>
          </a:p>
        </p:txBody>
      </p:sp>
      <p:sp>
        <p:nvSpPr>
          <p:cNvPr id="10" name="TextBox 6">
            <a:extLst>
              <a:ext uri="{FF2B5EF4-FFF2-40B4-BE49-F238E27FC236}">
                <a16:creationId xmlns:a16="http://schemas.microsoft.com/office/drawing/2014/main" id="{9DB4A51C-8095-403B-A03F-F06E62AD0C5A}"/>
              </a:ext>
            </a:extLst>
          </p:cNvPr>
          <p:cNvSpPr txBox="1"/>
          <p:nvPr/>
        </p:nvSpPr>
        <p:spPr>
          <a:xfrm>
            <a:off x="836649" y="4283497"/>
            <a:ext cx="7744670" cy="4939173"/>
          </a:xfrm>
          <a:prstGeom prst="rect">
            <a:avLst/>
          </a:prstGeom>
        </p:spPr>
        <p:txBody>
          <a:bodyPr lIns="0" tIns="0" rIns="0" bIns="0" rtlCol="0" anchor="t">
            <a:spAutoFit/>
          </a:bodyPr>
          <a:lstStyle/>
          <a:p>
            <a:pPr marL="0" lvl="0" indent="0" algn="l">
              <a:lnSpc>
                <a:spcPts val="9576"/>
              </a:lnSpc>
              <a:spcBef>
                <a:spcPct val="0"/>
              </a:spcBef>
            </a:pPr>
            <a:endParaRPr lang="en-US" sz="9576" spc="-1340" dirty="0">
              <a:solidFill>
                <a:srgbClr val="4D4E4C"/>
              </a:solidFill>
              <a:latin typeface="Allrounder Monument"/>
              <a:ea typeface="Allrounder Monument"/>
              <a:cs typeface="Allrounder Monument"/>
              <a:sym typeface="Allrounder Monument"/>
            </a:endParaRPr>
          </a:p>
          <a:p>
            <a:pPr marL="0" lvl="0" indent="0" algn="l">
              <a:lnSpc>
                <a:spcPts val="9576"/>
              </a:lnSpc>
              <a:spcBef>
                <a:spcPct val="0"/>
              </a:spcBef>
            </a:pPr>
            <a:r>
              <a:rPr lang="en-US" sz="9576" spc="-1340" dirty="0">
                <a:solidFill>
                  <a:srgbClr val="4D4E4C"/>
                </a:solidFill>
                <a:latin typeface="Allrounder Monument"/>
                <a:ea typeface="Allrounder Monument"/>
                <a:cs typeface="Allrounder Monument"/>
                <a:sym typeface="Allrounder Monument"/>
              </a:rPr>
              <a:t>2) WHAT DOES JESUS EXPECT FROM US?</a:t>
            </a: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allOve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180</TotalTime>
  <Words>621</Words>
  <Application>Microsoft Office PowerPoint</Application>
  <PresentationFormat>Custom</PresentationFormat>
  <Paragraphs>86</Paragraphs>
  <Slides>19</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vt:i4>
      </vt:variant>
    </vt:vector>
  </HeadingPairs>
  <TitlesOfParts>
    <vt:vector size="26" baseType="lpstr">
      <vt:lpstr>Allrounder Monument</vt:lpstr>
      <vt:lpstr>Arial</vt:lpstr>
      <vt:lpstr>Public Sans Ultra-Bold</vt:lpstr>
      <vt:lpstr>Allrounder Monument Medium</vt:lpstr>
      <vt:lpstr>Calibri</vt:lpstr>
      <vt:lpstr>Public Sans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Sermon PPT: The Righteousness We Cannot Fake</dc:title>
  <cp:lastModifiedBy>Abi Pike</cp:lastModifiedBy>
  <cp:revision>21</cp:revision>
  <dcterms:created xsi:type="dcterms:W3CDTF">2006-08-16T00:00:00Z</dcterms:created>
  <dcterms:modified xsi:type="dcterms:W3CDTF">2026-08-06T09:27:50Z</dcterms:modified>
  <dc:identifier>DAHQkcVLF1s</dc:identifier>
</cp:coreProperties>
</file>